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4" r:id="rId5"/>
    <p:sldId id="265" r:id="rId6"/>
    <p:sldId id="266" r:id="rId7"/>
    <p:sldId id="261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31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7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signature_t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7"/>
          <p:cNvCxnSpPr/>
          <p:nvPr/>
        </p:nvCxnSpPr>
        <p:spPr>
          <a:xfrm>
            <a:off x="1295400" y="2627313"/>
            <a:ext cx="9601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000" y="2975620"/>
            <a:ext cx="9600000" cy="1518642"/>
          </a:xfrm>
        </p:spPr>
        <p:txBody>
          <a:bodyPr anchor="t"/>
          <a:lstStyle>
            <a:lvl1pPr>
              <a:lnSpc>
                <a:spcPct val="85000"/>
              </a:lnSpc>
              <a:defRPr sz="29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295400" y="4438651"/>
            <a:ext cx="9601200" cy="720725"/>
          </a:xfrm>
        </p:spPr>
        <p:txBody>
          <a:bodyPr anchor="t" anchorCtr="0"/>
          <a:lstStyle>
            <a:lvl1pPr algn="l">
              <a:defRPr sz="29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E4608981-D5B3-4C99-86B5-79721AC62222}" type="datetime1">
              <a:rPr lang="fr-FR">
                <a:solidFill>
                  <a:srgbClr val="FFCD00"/>
                </a:solidFill>
              </a:rPr>
              <a:pPr>
                <a:defRPr/>
              </a:pPr>
              <a:t>15/03/2020</a:t>
            </a:fld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2D6A4E9-442A-4078-B957-9A9740044AE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7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677" y="-45112"/>
            <a:ext cx="12192000" cy="68944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4" y="3403600"/>
            <a:ext cx="50800" cy="38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4" y="3403600"/>
            <a:ext cx="50800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147" y="404664"/>
            <a:ext cx="3278587" cy="72008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2015548" y="3577270"/>
            <a:ext cx="9072644" cy="396044"/>
          </a:xfrm>
        </p:spPr>
        <p:txBody>
          <a:bodyPr/>
          <a:lstStyle>
            <a:lvl1pPr>
              <a:defRPr sz="32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2015068" y="4041777"/>
            <a:ext cx="9073488" cy="3953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2015068" y="4468815"/>
            <a:ext cx="9073488" cy="39609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00/00/00</a:t>
            </a:r>
          </a:p>
        </p:txBody>
      </p:sp>
    </p:spTree>
    <p:extLst>
      <p:ext uri="{BB962C8B-B14F-4D97-AF65-F5344CB8AC3E}">
        <p14:creationId xmlns:p14="http://schemas.microsoft.com/office/powerpoint/2010/main" val="309873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0157" y="3403600"/>
            <a:ext cx="84303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381" y="332658"/>
            <a:ext cx="2709577" cy="595107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527382" y="2074078"/>
            <a:ext cx="3711026" cy="27832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2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4656323" y="2780928"/>
            <a:ext cx="6240652" cy="612068"/>
          </a:xfrm>
        </p:spPr>
        <p:txBody>
          <a:bodyPr/>
          <a:lstStyle>
            <a:lvl1pPr>
              <a:defRPr sz="50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4655301" y="3392996"/>
            <a:ext cx="6241233" cy="57606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4655841" y="4005066"/>
            <a:ext cx="6241233" cy="39609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207857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402" y="585150"/>
            <a:ext cx="1262361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2159564" y="584684"/>
            <a:ext cx="9361040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402" y="1608594"/>
            <a:ext cx="1262361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8" hasCustomPrompt="1"/>
          </p:nvPr>
        </p:nvSpPr>
        <p:spPr>
          <a:xfrm>
            <a:off x="2159562" y="1608128"/>
            <a:ext cx="9361455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3" name="Espace réservé du texte 11"/>
          <p:cNvSpPr>
            <a:spLocks noGrp="1"/>
          </p:cNvSpPr>
          <p:nvPr>
            <p:ph type="body" sz="quarter" idx="29" hasCustomPrompt="1"/>
          </p:nvPr>
        </p:nvSpPr>
        <p:spPr>
          <a:xfrm>
            <a:off x="719402" y="2640896"/>
            <a:ext cx="1262361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30" hasCustomPrompt="1"/>
          </p:nvPr>
        </p:nvSpPr>
        <p:spPr>
          <a:xfrm>
            <a:off x="2159562" y="2640430"/>
            <a:ext cx="9361455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5" name="Espace réservé du texte 11"/>
          <p:cNvSpPr>
            <a:spLocks noGrp="1"/>
          </p:cNvSpPr>
          <p:nvPr>
            <p:ph type="body" sz="quarter" idx="31" hasCustomPrompt="1"/>
          </p:nvPr>
        </p:nvSpPr>
        <p:spPr>
          <a:xfrm>
            <a:off x="719402" y="3672917"/>
            <a:ext cx="1262361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6" name="Espace réservé du texte 9"/>
          <p:cNvSpPr>
            <a:spLocks noGrp="1"/>
          </p:cNvSpPr>
          <p:nvPr>
            <p:ph type="body" sz="quarter" idx="32" hasCustomPrompt="1"/>
          </p:nvPr>
        </p:nvSpPr>
        <p:spPr>
          <a:xfrm>
            <a:off x="2159562" y="3672451"/>
            <a:ext cx="9361455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  <p:sp>
        <p:nvSpPr>
          <p:cNvPr id="47" name="Espace réservé du texte 11"/>
          <p:cNvSpPr>
            <a:spLocks noGrp="1"/>
          </p:cNvSpPr>
          <p:nvPr>
            <p:ph type="body" sz="quarter" idx="33" hasCustomPrompt="1"/>
          </p:nvPr>
        </p:nvSpPr>
        <p:spPr>
          <a:xfrm>
            <a:off x="719402" y="4717033"/>
            <a:ext cx="1262361" cy="949357"/>
          </a:xfrm>
        </p:spPr>
        <p:txBody>
          <a:bodyPr anchor="b" anchorCtr="0"/>
          <a:lstStyle>
            <a:lvl1pPr algn="dist">
              <a:defRPr sz="5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48" name="Espace réservé du texte 9"/>
          <p:cNvSpPr>
            <a:spLocks noGrp="1"/>
          </p:cNvSpPr>
          <p:nvPr>
            <p:ph type="body" sz="quarter" idx="34" hasCustomPrompt="1"/>
          </p:nvPr>
        </p:nvSpPr>
        <p:spPr>
          <a:xfrm>
            <a:off x="2159562" y="4716567"/>
            <a:ext cx="9361455" cy="864096"/>
          </a:xfrm>
        </p:spPr>
        <p:txBody>
          <a:bodyPr anchor="b" anchorCtr="0"/>
          <a:lstStyle>
            <a:lvl1pPr>
              <a:spcAft>
                <a:spcPts val="0"/>
              </a:spcAft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err="1"/>
              <a:t>txt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21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visuel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77" y="86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0" y="-3756"/>
            <a:ext cx="12192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rgbClr val="000000"/>
                </a:solidFill>
              </a:endParaRPr>
            </a:p>
          </p:txBody>
        </p:sp>
        <p:sp>
          <p:nvSpPr>
            <p:cNvPr id="15" name="Triangle rectangle 14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383365" y="-810902"/>
            <a:ext cx="4272475" cy="3411810"/>
          </a:xfrm>
        </p:spPr>
        <p:txBody>
          <a:bodyPr anchor="b" anchorCtr="0"/>
          <a:lstStyle>
            <a:lvl1pPr algn="l">
              <a:defRPr sz="1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51851" y="625417"/>
            <a:ext cx="6769167" cy="2479549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le titre </a:t>
            </a:r>
            <a:br>
              <a:rPr lang="fr-FR" dirty="0"/>
            </a:br>
            <a:r>
              <a:rPr lang="fr-FR" dirty="0"/>
              <a:t>du chapitre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2999554"/>
            <a:ext cx="11041642" cy="3342084"/>
          </a:xfrm>
        </p:spPr>
        <p:txBody>
          <a:bodyPr/>
          <a:lstStyle>
            <a:lvl1pPr marL="180975" indent="-1809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lphaLcPeriod"/>
              <a:defRPr sz="1600">
                <a:solidFill>
                  <a:schemeClr val="tx2"/>
                </a:solidFill>
              </a:defRPr>
            </a:lvl1pPr>
            <a:lvl2pPr marL="180000" indent="0">
              <a:spcBef>
                <a:spcPts val="600"/>
              </a:spcBef>
              <a:buFont typeface="+mj-lt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180000" indent="0"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 bwMode="gray">
          <a:xfrm flipV="1">
            <a:off x="11597180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5" y="6468925"/>
            <a:ext cx="1051148" cy="226128"/>
          </a:xfrm>
          <a:prstGeom prst="rect">
            <a:avLst/>
          </a:prstGeom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71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e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9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0" y="-3756"/>
            <a:ext cx="12192000" cy="2197087"/>
            <a:chOff x="0" y="-3756"/>
            <a:chExt cx="9144000" cy="219708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rgbClr val="000000"/>
                </a:solidFill>
              </a:endParaRPr>
            </a:p>
          </p:txBody>
        </p:sp>
        <p:sp>
          <p:nvSpPr>
            <p:cNvPr id="14" name="Triangle rectangle 13"/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83365" y="-810902"/>
            <a:ext cx="4905760" cy="3411810"/>
          </a:xfrm>
        </p:spPr>
        <p:txBody>
          <a:bodyPr anchor="b" anchorCtr="0"/>
          <a:lstStyle>
            <a:lvl1pPr algn="l">
              <a:defRPr sz="1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00.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79378" y="2816932"/>
            <a:ext cx="5152164" cy="3384376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4800" baseline="0">
                <a:solidFill>
                  <a:srgbClr val="5E51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insérer </a:t>
            </a:r>
          </a:p>
          <a:p>
            <a:r>
              <a:rPr lang="fr-FR" dirty="0"/>
              <a:t>le titre</a:t>
            </a:r>
          </a:p>
        </p:txBody>
      </p:sp>
      <p:sp>
        <p:nvSpPr>
          <p:cNvPr id="18" name="Espace réservé pour une image  14"/>
          <p:cNvSpPr>
            <a:spLocks noGrp="1"/>
          </p:cNvSpPr>
          <p:nvPr>
            <p:ph type="pic" sz="quarter" idx="15" hasCustomPrompt="1"/>
          </p:nvPr>
        </p:nvSpPr>
        <p:spPr>
          <a:xfrm>
            <a:off x="6205558" y="2312876"/>
            <a:ext cx="5280587" cy="3883796"/>
          </a:xfrm>
          <a:solidFill>
            <a:schemeClr val="bg1"/>
          </a:solidFill>
        </p:spPr>
        <p:txBody>
          <a:bodyPr bIns="648000" anchor="ctr" anchorCtr="0"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cxnSp>
        <p:nvCxnSpPr>
          <p:cNvPr id="19" name="Connecteur droit 18"/>
          <p:cNvCxnSpPr/>
          <p:nvPr userDrawn="1"/>
        </p:nvCxnSpPr>
        <p:spPr bwMode="gray">
          <a:xfrm flipV="1">
            <a:off x="11597180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Bpifrance 2015 impact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5" y="6468925"/>
            <a:ext cx="1051148" cy="226128"/>
          </a:xfrm>
          <a:prstGeom prst="rect">
            <a:avLst/>
          </a:prstGeom>
        </p:spPr>
      </p:pic>
      <p:sp>
        <p:nvSpPr>
          <p:cNvPr id="2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83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75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20" y="8620"/>
            <a:ext cx="11243718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478367" y="1051334"/>
            <a:ext cx="11235266" cy="49339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0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76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67450" y="1052482"/>
            <a:ext cx="5148497" cy="478468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6528048" y="1052482"/>
            <a:ext cx="5184313" cy="478468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73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67450" y="1052482"/>
            <a:ext cx="5148497" cy="478468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6528048" y="1052736"/>
            <a:ext cx="5184576" cy="47892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997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5"/>
          </p:nvPr>
        </p:nvSpPr>
        <p:spPr>
          <a:xfrm>
            <a:off x="467450" y="1052482"/>
            <a:ext cx="5148497" cy="478468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6510224" y="1052513"/>
            <a:ext cx="5184576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509728" y="1052738"/>
            <a:ext cx="5281083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528048" y="1291396"/>
            <a:ext cx="5184576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732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6510224" y="1052513"/>
            <a:ext cx="5184576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509728" y="1052738"/>
            <a:ext cx="5281083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528048" y="1291396"/>
            <a:ext cx="5184576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479376" y="1052513"/>
            <a:ext cx="5184576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78880" y="1052738"/>
            <a:ext cx="5281083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97200" y="1291396"/>
            <a:ext cx="5184576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54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titre +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479376" y="1052513"/>
            <a:ext cx="11233248" cy="478948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78880" y="1052738"/>
            <a:ext cx="5281083" cy="828675"/>
          </a:xfrm>
        </p:spPr>
        <p:txBody>
          <a:bodyPr/>
          <a:lstStyle>
            <a:lvl1pPr>
              <a:defRPr sz="1400">
                <a:solidFill>
                  <a:srgbClr val="5E514D"/>
                </a:solidFill>
              </a:defRPr>
            </a:lvl1pPr>
          </a:lstStyle>
          <a:p>
            <a:pPr lvl="0"/>
            <a:r>
              <a:rPr lang="fr-FR" dirty="0"/>
              <a:t>Titre du graphique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97200" y="1291396"/>
            <a:ext cx="11215424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9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20" y="8620"/>
            <a:ext cx="10465163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270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ableau 11"/>
          <p:cNvSpPr>
            <a:spLocks noGrp="1"/>
          </p:cNvSpPr>
          <p:nvPr>
            <p:ph type="tbl" sz="quarter" idx="17" hasCustomPrompt="1"/>
          </p:nvPr>
        </p:nvSpPr>
        <p:spPr>
          <a:xfrm>
            <a:off x="456000" y="1771201"/>
            <a:ext cx="11280000" cy="4181925"/>
          </a:xfrm>
          <a:solidFill>
            <a:schemeClr val="tx2">
              <a:lumMod val="20000"/>
              <a:lumOff val="80000"/>
            </a:schemeClr>
          </a:solidFill>
        </p:spPr>
        <p:txBody>
          <a:bodyPr bIns="648000" anchor="ctr" anchorCtr="0"/>
          <a:lstStyle>
            <a:lvl1pPr algn="ctr">
              <a:spcAft>
                <a:spcPts val="0"/>
              </a:spcAft>
              <a:defRPr sz="1200"/>
            </a:lvl1pPr>
          </a:lstStyle>
          <a:p>
            <a:r>
              <a:rPr lang="fr-FR" dirty="0"/>
              <a:t>Tableau</a:t>
            </a:r>
          </a:p>
        </p:txBody>
      </p:sp>
      <p:sp>
        <p:nvSpPr>
          <p:cNvPr id="10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31799" y="1268761"/>
            <a:ext cx="11280825" cy="4680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362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4079776" y="3164972"/>
            <a:ext cx="3528000" cy="1338436"/>
          </a:xfrm>
          <a:solidFill>
            <a:srgbClr val="FFCD00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600"/>
              </a:spcAft>
              <a:defRPr sz="2600" b="0" cap="all" baseline="0">
                <a:solidFill>
                  <a:schemeClr val="tx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4079776" y="1738531"/>
            <a:ext cx="7152000" cy="1324719"/>
          </a:xfrm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280800" indent="0" algn="l">
              <a:spcAft>
                <a:spcPts val="600"/>
              </a:spcAft>
              <a:defRPr sz="3300" b="0"/>
            </a:lvl1pPr>
            <a:lvl2pPr marL="280800" indent="0" algn="l">
              <a:lnSpc>
                <a:spcPct val="100000"/>
              </a:lnSpc>
              <a:defRPr sz="1500" b="0" baseline="0"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455999" y="1738531"/>
            <a:ext cx="35280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280800" indent="0" algn="l">
              <a:spcAft>
                <a:spcPts val="600"/>
              </a:spcAft>
              <a:defRPr sz="3300" b="0">
                <a:solidFill>
                  <a:schemeClr val="bg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7703776" y="3164972"/>
            <a:ext cx="3528000" cy="1338436"/>
          </a:xfrm>
          <a:solidFill>
            <a:schemeClr val="tx2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55999" y="4603991"/>
            <a:ext cx="3528000" cy="1338436"/>
          </a:xfrm>
          <a:solidFill>
            <a:schemeClr val="accent1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bg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4079776" y="4603991"/>
            <a:ext cx="3528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accent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74133" y="1268761"/>
            <a:ext cx="11280825" cy="4680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3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4079776" y="3164972"/>
            <a:ext cx="3528000" cy="1338436"/>
          </a:xfrm>
          <a:solidFill>
            <a:schemeClr val="accent3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600"/>
              </a:spcAft>
              <a:defRPr sz="2600" b="0" cap="all" baseline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4079776" y="1738531"/>
            <a:ext cx="7152000" cy="1324719"/>
          </a:xfrm>
          <a:solidFill>
            <a:schemeClr val="bg2"/>
          </a:solidFill>
          <a:ln w="12700">
            <a:solidFill>
              <a:srgbClr val="786E64"/>
            </a:solidFill>
          </a:ln>
        </p:spPr>
        <p:txBody>
          <a:bodyPr lIns="0" tIns="216000" rIns="0" bIns="0" numCol="2"/>
          <a:lstStyle>
            <a:lvl1pPr marL="280800" indent="0" algn="l">
              <a:spcAft>
                <a:spcPts val="60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455999" y="1738531"/>
            <a:ext cx="3528000" cy="2764879"/>
          </a:xfrm>
          <a:solidFill>
            <a:srgbClr val="5E514D"/>
          </a:solidFill>
        </p:spPr>
        <p:txBody>
          <a:bodyPr lIns="0" tIns="216000" rIns="0" bIns="0" numCol="1"/>
          <a:lstStyle>
            <a:lvl1pPr marL="280800" indent="0" algn="l">
              <a:spcAft>
                <a:spcPts val="600"/>
              </a:spcAft>
              <a:defRPr sz="3300" b="0">
                <a:solidFill>
                  <a:schemeClr val="bg2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23"/>
          </p:nvPr>
        </p:nvSpPr>
        <p:spPr>
          <a:xfrm>
            <a:off x="7703776" y="3164972"/>
            <a:ext cx="3528000" cy="1338436"/>
          </a:xfrm>
          <a:solidFill>
            <a:schemeClr val="accent4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rgbClr val="FFFFFF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455999" y="4603991"/>
            <a:ext cx="3528000" cy="1338436"/>
          </a:xfrm>
          <a:solidFill>
            <a:schemeClr val="accent2"/>
          </a:solidFill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bg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21"/>
          <p:cNvSpPr>
            <a:spLocks noGrp="1"/>
          </p:cNvSpPr>
          <p:nvPr>
            <p:ph type="body" sz="quarter" idx="25"/>
          </p:nvPr>
        </p:nvSpPr>
        <p:spPr>
          <a:xfrm>
            <a:off x="4079776" y="4603991"/>
            <a:ext cx="3528000" cy="1338436"/>
          </a:xfrm>
          <a:solidFill>
            <a:schemeClr val="bg1"/>
          </a:solidFill>
          <a:ln w="12700">
            <a:solidFill>
              <a:srgbClr val="786E64"/>
            </a:solidFill>
          </a:ln>
        </p:spPr>
        <p:txBody>
          <a:bodyPr lIns="0" tIns="0" rIns="0" bIns="0" numCol="1" anchor="ctr" anchorCtr="0"/>
          <a:lstStyle>
            <a:lvl1pPr marL="280800" indent="0" algn="l">
              <a:spcAft>
                <a:spcPts val="0"/>
              </a:spcAft>
              <a:defRPr sz="3300" b="0">
                <a:solidFill>
                  <a:schemeClr val="accent1"/>
                </a:solidFill>
              </a:defRPr>
            </a:lvl1pPr>
            <a:lvl2pPr marL="280800" indent="0" algn="l">
              <a:lnSpc>
                <a:spcPct val="100000"/>
              </a:lnSpc>
              <a:defRPr sz="1500" b="0" baseline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74133" y="1268761"/>
            <a:ext cx="11280825" cy="4680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0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74133" y="1268761"/>
            <a:ext cx="11280825" cy="4680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575387" y="1880830"/>
            <a:ext cx="2531190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3407702" y="1880830"/>
            <a:ext cx="2531190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6244382" y="1880830"/>
            <a:ext cx="2531190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9085424" y="1880830"/>
            <a:ext cx="2531190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75387" y="3959243"/>
            <a:ext cx="2531190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3412067" y="3959243"/>
            <a:ext cx="2531190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6248745" y="3959243"/>
            <a:ext cx="2531190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9085424" y="3959243"/>
            <a:ext cx="2531190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err="1">
              <a:solidFill>
                <a:srgbClr val="000000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575387" y="3969060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9120337" y="1844825"/>
            <a:ext cx="2496277" cy="1980220"/>
          </a:xfrm>
          <a:noFill/>
        </p:spPr>
        <p:txBody>
          <a:bodyPr lIns="0" tIns="216000" rIns="0" bIns="0" numCol="1" anchor="ctr" anchorCtr="0"/>
          <a:lstStyle>
            <a:lvl1pPr marL="388800" indent="0" algn="l">
              <a:spcAft>
                <a:spcPts val="600"/>
              </a:spcAft>
              <a:defRPr sz="24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9072331" y="3933056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3407701" y="1844824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6192010" y="3969060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3359696" y="3933056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575387" y="1844824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6192011" y="1874540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28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562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74133" y="1268761"/>
            <a:ext cx="11280825" cy="46805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575387" y="1880830"/>
            <a:ext cx="2531190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3412067" y="1880830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6248745" y="1880830"/>
            <a:ext cx="2531190" cy="1898393"/>
          </a:xfrm>
          <a:prstGeom prst="ellipse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9085424" y="1880830"/>
            <a:ext cx="2531190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75387" y="3959243"/>
            <a:ext cx="2531190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3412067" y="3959243"/>
            <a:ext cx="2531190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6248745" y="3959243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9085424" y="3959243"/>
            <a:ext cx="2531190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 err="1">
              <a:solidFill>
                <a:srgbClr val="000000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575387" y="3933056"/>
            <a:ext cx="2544283" cy="1944216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21"/>
          </p:nvPr>
        </p:nvSpPr>
        <p:spPr>
          <a:xfrm>
            <a:off x="9120337" y="1844825"/>
            <a:ext cx="2496277" cy="1980220"/>
          </a:xfrm>
          <a:noFill/>
        </p:spPr>
        <p:txBody>
          <a:bodyPr lIns="0" tIns="216000" rIns="0" bIns="0" numCol="1" anchor="ctr" anchorCtr="0"/>
          <a:lstStyle>
            <a:lvl1pPr marL="388800" indent="0" algn="l">
              <a:spcAft>
                <a:spcPts val="600"/>
              </a:spcAft>
              <a:defRPr sz="24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22"/>
          </p:nvPr>
        </p:nvSpPr>
        <p:spPr>
          <a:xfrm>
            <a:off x="9072331" y="3933056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all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3407701" y="1844824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6192010" y="3933056"/>
            <a:ext cx="2544283" cy="1944216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3359696" y="3897054"/>
            <a:ext cx="2592288" cy="1950503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575387" y="1844824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1"/>
          </p:nvPr>
        </p:nvSpPr>
        <p:spPr>
          <a:xfrm>
            <a:off x="6192011" y="1889127"/>
            <a:ext cx="2592288" cy="1899915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none" baseline="0">
                <a:solidFill>
                  <a:srgbClr val="FFFFFF"/>
                </a:solidFill>
              </a:defRPr>
            </a:lvl1pPr>
            <a:lvl2pPr marL="388800" indent="0" algn="l">
              <a:lnSpc>
                <a:spcPct val="100000"/>
              </a:lnSpc>
              <a:defRPr sz="14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269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5327915" y="2096852"/>
            <a:ext cx="240027" cy="75608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2303579" y="3212976"/>
            <a:ext cx="1776197" cy="25202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4511824" y="3969060"/>
            <a:ext cx="624069" cy="122413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6480043" y="3969060"/>
            <a:ext cx="2064229" cy="1044116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7296133" y="2132856"/>
            <a:ext cx="1968219" cy="90010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463820" y="2960950"/>
            <a:ext cx="3552395" cy="468053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3935761" y="764706"/>
            <a:ext cx="2531190" cy="18983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8173322" y="1190466"/>
            <a:ext cx="2531190" cy="189839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959430" y="2240870"/>
            <a:ext cx="2531190" cy="18983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3220046" y="4283279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7256857" y="4005066"/>
            <a:ext cx="2531190" cy="1898393"/>
          </a:xfrm>
          <a:prstGeom prst="ellipse">
            <a:avLst/>
          </a:prstGeom>
          <a:solidFill>
            <a:srgbClr val="786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959429" y="2250687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8112224" y="1226468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7200123" y="4014883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3167675" y="4257092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3935760" y="728700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062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5327915" y="2096852"/>
            <a:ext cx="240027" cy="756084"/>
          </a:xfrm>
          <a:prstGeom prst="line">
            <a:avLst/>
          </a:prstGeom>
          <a:ln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2303579" y="3212976"/>
            <a:ext cx="1776197" cy="252028"/>
          </a:xfrm>
          <a:prstGeom prst="line">
            <a:avLst/>
          </a:prstGeom>
          <a:ln cap="rnd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4511824" y="3969060"/>
            <a:ext cx="624069" cy="1224136"/>
          </a:xfrm>
          <a:prstGeom prst="line">
            <a:avLst/>
          </a:prstGeom>
          <a:ln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H="1" flipV="1">
            <a:off x="6480043" y="3969060"/>
            <a:ext cx="2064229" cy="1044116"/>
          </a:xfrm>
          <a:prstGeom prst="line">
            <a:avLst/>
          </a:prstGeom>
          <a:ln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H="1">
            <a:off x="7296133" y="2132856"/>
            <a:ext cx="1968219" cy="900100"/>
          </a:xfrm>
          <a:prstGeom prst="line">
            <a:avLst/>
          </a:prstGeom>
          <a:ln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4463820" y="2960948"/>
            <a:ext cx="3552395" cy="900100"/>
          </a:xfrm>
        </p:spPr>
        <p:txBody>
          <a:bodyPr anchor="ctr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3935761" y="764706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8173322" y="1190466"/>
            <a:ext cx="2531190" cy="189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959430" y="2240870"/>
            <a:ext cx="2531190" cy="18983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3220046" y="4283279"/>
            <a:ext cx="2531190" cy="18983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7256857" y="4005066"/>
            <a:ext cx="2531190" cy="18983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24"/>
          </p:nvPr>
        </p:nvSpPr>
        <p:spPr>
          <a:xfrm>
            <a:off x="959429" y="2240869"/>
            <a:ext cx="2544283" cy="191803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2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27"/>
          </p:nvPr>
        </p:nvSpPr>
        <p:spPr>
          <a:xfrm>
            <a:off x="8112224" y="1226468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400" b="0" cap="all" baseline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4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Espace réservé du texte 21"/>
          <p:cNvSpPr>
            <a:spLocks noGrp="1"/>
          </p:cNvSpPr>
          <p:nvPr>
            <p:ph type="body" sz="quarter" idx="28"/>
          </p:nvPr>
        </p:nvSpPr>
        <p:spPr>
          <a:xfrm>
            <a:off x="7248128" y="4005065"/>
            <a:ext cx="2544283" cy="191803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3" name="Espace réservé du texte 21"/>
          <p:cNvSpPr>
            <a:spLocks noGrp="1"/>
          </p:cNvSpPr>
          <p:nvPr>
            <p:ph type="body" sz="quarter" idx="29"/>
          </p:nvPr>
        </p:nvSpPr>
        <p:spPr>
          <a:xfrm>
            <a:off x="3167675" y="4257092"/>
            <a:ext cx="2592288" cy="1914500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600"/>
              </a:spcAft>
              <a:defRPr sz="2000" b="0" cap="none" baseline="0">
                <a:solidFill>
                  <a:srgbClr val="FFFFFF"/>
                </a:solidFill>
              </a:defRPr>
            </a:lvl1pPr>
            <a:lvl2pPr marL="388800" indent="0" algn="l">
              <a:lnSpc>
                <a:spcPct val="100000"/>
              </a:lnSpc>
              <a:defRPr sz="1200" b="0" cap="none" baseline="0">
                <a:solidFill>
                  <a:srgbClr val="FFFFFF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30"/>
          </p:nvPr>
        </p:nvSpPr>
        <p:spPr>
          <a:xfrm>
            <a:off x="3935760" y="728700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11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192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 flipV="1">
            <a:off x="2495600" y="2672916"/>
            <a:ext cx="1104123" cy="288032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2" name="Ellipse 1"/>
          <p:cNvSpPr/>
          <p:nvPr userDrawn="1"/>
        </p:nvSpPr>
        <p:spPr>
          <a:xfrm>
            <a:off x="-1824880" y="1832543"/>
            <a:ext cx="4484159" cy="33631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2399590" y="4185084"/>
            <a:ext cx="2160240" cy="432048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1"/>
          <p:cNvSpPr>
            <a:spLocks noGrp="1"/>
          </p:cNvSpPr>
          <p:nvPr>
            <p:ph type="body" sz="quarter" idx="31" hasCustomPrompt="1"/>
          </p:nvPr>
        </p:nvSpPr>
        <p:spPr>
          <a:xfrm>
            <a:off x="191344" y="2600908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4000" b="0">
                <a:solidFill>
                  <a:schemeClr val="bg2"/>
                </a:solidFill>
              </a:defRPr>
            </a:lvl1pPr>
            <a:lvl2pPr marL="388800" indent="0" algn="l">
              <a:lnSpc>
                <a:spcPct val="100000"/>
              </a:lnSpc>
              <a:defRPr sz="2400" b="0" baseline="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llipse 28"/>
          <p:cNvSpPr/>
          <p:nvPr userDrawn="1"/>
        </p:nvSpPr>
        <p:spPr>
          <a:xfrm>
            <a:off x="3551718" y="1412778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4559830" y="3825046"/>
            <a:ext cx="2531190" cy="18983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35" name="Espace réservé du texte 21"/>
          <p:cNvSpPr>
            <a:spLocks noGrp="1"/>
          </p:cNvSpPr>
          <p:nvPr>
            <p:ph type="body" sz="quarter" idx="30" hasCustomPrompt="1"/>
          </p:nvPr>
        </p:nvSpPr>
        <p:spPr>
          <a:xfrm>
            <a:off x="3551717" y="1340768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36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0" name="Espace réservé du texte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59829" y="3825044"/>
            <a:ext cx="2544283" cy="1908212"/>
          </a:xfrm>
          <a:noFill/>
        </p:spPr>
        <p:txBody>
          <a:bodyPr lIns="0" tIns="0" rIns="0" bIns="0" numCol="1" anchor="ctr" anchorCtr="0"/>
          <a:lstStyle>
            <a:lvl1pPr marL="388800" indent="0" algn="l">
              <a:spcAft>
                <a:spcPts val="0"/>
              </a:spcAft>
              <a:defRPr sz="3600" b="0">
                <a:solidFill>
                  <a:schemeClr val="tx2"/>
                </a:solidFill>
              </a:defRPr>
            </a:lvl1pPr>
            <a:lvl2pPr marL="388800" indent="0" algn="l">
              <a:lnSpc>
                <a:spcPct val="100000"/>
              </a:lnSpc>
              <a:defRPr sz="20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cxnSp>
        <p:nvCxnSpPr>
          <p:cNvPr id="41" name="Connecteur droit 40"/>
          <p:cNvCxnSpPr/>
          <p:nvPr userDrawn="1"/>
        </p:nvCxnSpPr>
        <p:spPr>
          <a:xfrm flipV="1">
            <a:off x="5999989" y="1628800"/>
            <a:ext cx="1152128" cy="396044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 userDrawn="1"/>
        </p:nvCxnSpPr>
        <p:spPr>
          <a:xfrm>
            <a:off x="6096000" y="2384884"/>
            <a:ext cx="3984443" cy="0"/>
          </a:xfrm>
          <a:prstGeom prst="line">
            <a:avLst/>
          </a:prstGeom>
          <a:ln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1"/>
          <p:cNvSpPr>
            <a:spLocks noGrp="1"/>
          </p:cNvSpPr>
          <p:nvPr>
            <p:ph type="body" sz="quarter" idx="33" hasCustomPrompt="1"/>
          </p:nvPr>
        </p:nvSpPr>
        <p:spPr>
          <a:xfrm>
            <a:off x="6912091" y="1304764"/>
            <a:ext cx="3792421" cy="835248"/>
          </a:xfrm>
          <a:solidFill>
            <a:srgbClr val="FFFFFF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34" hasCustomPrompt="1"/>
          </p:nvPr>
        </p:nvSpPr>
        <p:spPr>
          <a:xfrm>
            <a:off x="6912091" y="2240868"/>
            <a:ext cx="2064229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35" hasCustomPrompt="1"/>
          </p:nvPr>
        </p:nvSpPr>
        <p:spPr>
          <a:xfrm>
            <a:off x="9600390" y="2240868"/>
            <a:ext cx="2064229" cy="547216"/>
          </a:xfrm>
          <a:solidFill>
            <a:schemeClr val="bg1"/>
          </a:solidFill>
        </p:spPr>
        <p:txBody>
          <a:bodyPr lIns="0" tIns="0" rIns="0" bIns="0" numCol="1" anchor="ctr" anchorCtr="0"/>
          <a:lstStyle>
            <a:lvl1pPr marL="100800" indent="0" algn="l">
              <a:spcAft>
                <a:spcPts val="0"/>
              </a:spcAft>
              <a:defRPr sz="2400" b="0">
                <a:solidFill>
                  <a:schemeClr val="tx2"/>
                </a:solidFill>
              </a:defRPr>
            </a:lvl1pPr>
            <a:lvl2pPr marL="100800" indent="0" algn="l">
              <a:lnSpc>
                <a:spcPct val="100000"/>
              </a:lnSpc>
              <a:defRPr sz="1400" b="0" baseline="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XXX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32973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6587" y="1016734"/>
            <a:ext cx="5807713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 &amp; chiffres import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467019" y="8620"/>
            <a:ext cx="11245605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36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2021" y="6250680"/>
            <a:ext cx="524009" cy="500814"/>
          </a:xfrm>
        </p:spPr>
        <p:txBody>
          <a:bodyPr anchor="b" anchorCtr="0"/>
          <a:lstStyle>
            <a:lvl1pPr algn="r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37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415" y="6250680"/>
            <a:ext cx="8256917" cy="500814"/>
          </a:xfrm>
        </p:spPr>
        <p:txBody>
          <a:bodyPr anchor="b" anchorCtr="0"/>
          <a:lstStyle>
            <a:lvl1pPr algn="l">
              <a:defRPr sz="14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fr-FR" dirty="0"/>
              <a:t>Cliquez pour insérer le titre de chapitre</a:t>
            </a:r>
          </a:p>
        </p:txBody>
      </p:sp>
      <p:sp>
        <p:nvSpPr>
          <p:cNvPr id="22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9643" y="1025449"/>
            <a:ext cx="6087604" cy="48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5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000" y="1190625"/>
            <a:ext cx="96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01467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69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000" y="1190625"/>
            <a:ext cx="96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42567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_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2886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rgbClr val="000000"/>
              </a:solidFill>
            </a:endParaRPr>
          </a:p>
        </p:txBody>
      </p:sp>
      <p:pic>
        <p:nvPicPr>
          <p:cNvPr id="10" name="Image 9" descr="SIGNATURE fond jaune_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2600908"/>
            <a:ext cx="9649072" cy="16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6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_fond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6" y="2600908"/>
            <a:ext cx="9649065" cy="16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55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3275D9-A9CA-4D61-BF2B-118236AD5AB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46868" y="6237290"/>
            <a:ext cx="8242300" cy="319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TITLE OF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3046381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/>
          <a:srcRect r="6279"/>
          <a:stretch/>
        </p:blipFill>
        <p:spPr>
          <a:xfrm>
            <a:off x="677" y="-45112"/>
            <a:ext cx="12192000" cy="68944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4" y="3403600"/>
            <a:ext cx="50800" cy="38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134" y="3403600"/>
            <a:ext cx="50800" cy="38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147" y="404664"/>
            <a:ext cx="3278587" cy="72008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2015548" y="3577270"/>
            <a:ext cx="9072644" cy="396044"/>
          </a:xfrm>
        </p:spPr>
        <p:txBody>
          <a:bodyPr/>
          <a:lstStyle>
            <a:lvl1pPr>
              <a:defRPr sz="3200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1" hasCustomPrompt="1"/>
          </p:nvPr>
        </p:nvSpPr>
        <p:spPr>
          <a:xfrm>
            <a:off x="2015068" y="4041777"/>
            <a:ext cx="9073488" cy="3953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2" hasCustomPrompt="1"/>
          </p:nvPr>
        </p:nvSpPr>
        <p:spPr>
          <a:xfrm>
            <a:off x="2015068" y="4468815"/>
            <a:ext cx="9073488" cy="39609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00/00/00</a:t>
            </a:r>
          </a:p>
        </p:txBody>
      </p:sp>
    </p:spTree>
    <p:extLst>
      <p:ext uri="{BB962C8B-B14F-4D97-AF65-F5344CB8AC3E}">
        <p14:creationId xmlns:p14="http://schemas.microsoft.com/office/powerpoint/2010/main" val="239331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22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6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09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1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9426-1A55-483F-8DA9-8A67301ED909}" type="datetimeFigureOut">
              <a:rPr lang="fr-FR" smtClean="0"/>
              <a:t>15/03/2020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2418-6B3F-4579-8A72-B5E5CE2548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5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 userDrawn="1"/>
        </p:nvGrpSpPr>
        <p:grpSpPr>
          <a:xfrm>
            <a:off x="0" y="-11580"/>
            <a:ext cx="12192000" cy="1055314"/>
            <a:chOff x="0" y="-11580"/>
            <a:chExt cx="9906000" cy="105531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800000">
              <a:off x="0" y="406587"/>
              <a:ext cx="9906000" cy="47521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800000">
              <a:off x="0" y="-11580"/>
              <a:ext cx="9906000" cy="1010309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800000">
              <a:off x="0" y="568520"/>
              <a:ext cx="9906000" cy="475214"/>
            </a:xfrm>
            <a:prstGeom prst="rect">
              <a:avLst/>
            </a:prstGeom>
          </p:spPr>
        </p:pic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871" y="101015"/>
            <a:ext cx="1602222" cy="72265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56000" y="1314002"/>
            <a:ext cx="11280000" cy="463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 sous-titre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7"/>
            <a:endParaRPr lang="fr-FR" dirty="0"/>
          </a:p>
          <a:p>
            <a:pPr lvl="8"/>
            <a:r>
              <a:rPr lang="fr-FR" dirty="0"/>
              <a:t>Neuvième niveau</a:t>
            </a:r>
          </a:p>
          <a:p>
            <a:pPr lvl="7"/>
            <a:endParaRPr lang="fr-FR" dirty="0"/>
          </a:p>
          <a:p>
            <a:pPr lvl="7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V="1">
            <a:off x="11597180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67018" y="8620"/>
            <a:ext cx="11297193" cy="6480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11654711" y="6429205"/>
            <a:ext cx="874005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6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rgbClr val="5E51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3000"/>
        </a:spcAft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600" b="1" kern="1200" cap="all">
          <a:solidFill>
            <a:srgbClr val="5E514D"/>
          </a:solidFill>
          <a:latin typeface="+mn-lt"/>
          <a:ea typeface="+mn-ea"/>
          <a:cs typeface="+mn-cs"/>
        </a:defRPr>
      </a:lvl2pPr>
      <a:lvl3pPr marL="0" indent="0" algn="just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None/>
        <a:defRPr sz="1300" kern="1200">
          <a:solidFill>
            <a:srgbClr val="5E514D"/>
          </a:solidFill>
          <a:latin typeface="+mn-lt"/>
          <a:ea typeface="+mn-ea"/>
          <a:cs typeface="+mn-cs"/>
        </a:defRPr>
      </a:lvl3pPr>
      <a:lvl4pPr marL="0" indent="-180000" algn="just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Font typeface="Wingdings" pitchFamily="2" charset="2"/>
        <a:buChar char="l"/>
        <a:defRPr sz="1200" kern="1200">
          <a:solidFill>
            <a:srgbClr val="5E514D"/>
          </a:solidFill>
          <a:latin typeface="+mn-lt"/>
          <a:ea typeface="+mn-ea"/>
          <a:cs typeface="+mn-cs"/>
        </a:defRPr>
      </a:lvl4pPr>
      <a:lvl5pPr marL="180000" indent="0" algn="just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Wingdings" pitchFamily="2" charset="2"/>
        <a:buNone/>
        <a:defRPr sz="1200" kern="1200">
          <a:solidFill>
            <a:srgbClr val="5E514D"/>
          </a:solidFill>
          <a:latin typeface="+mn-lt"/>
          <a:ea typeface="+mn-ea"/>
          <a:cs typeface="+mn-cs"/>
        </a:defRPr>
      </a:lvl5pPr>
      <a:lvl6pPr marL="540000" indent="-180000" algn="just" defTabSz="895350" rtl="0" eaLnBrk="1" latinLnBrk="0" hangingPunct="1">
        <a:lnSpc>
          <a:spcPct val="120000"/>
        </a:lnSpc>
        <a:spcBef>
          <a:spcPts val="0"/>
        </a:spcBef>
        <a:buClr>
          <a:srgbClr val="5E514D"/>
        </a:buClr>
        <a:buSzPct val="150000"/>
        <a:buFont typeface="Lucida Grande"/>
        <a:buChar char="•"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6pPr>
      <a:lvl7pPr marL="540000" indent="0" algn="just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Tx/>
        <a:buNone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7pPr>
      <a:lvl8pPr marL="900000" indent="-180975" algn="just" defTabSz="89535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Wingdings" pitchFamily="2" charset="2"/>
        <a:buChar char="l"/>
        <a:defRPr sz="1200" b="0" kern="1200">
          <a:solidFill>
            <a:srgbClr val="5E514D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ct val="20000"/>
        </a:spcBef>
        <a:buFontTx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20" y="4568924"/>
            <a:ext cx="2533623" cy="6948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25F97A-6292-4480-948B-508ED2F7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70" y="5554610"/>
            <a:ext cx="2444730" cy="8503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4C38CE-E15E-4125-B452-6ADBAD911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0" y="2715993"/>
            <a:ext cx="1503750" cy="11178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E24E2B-C473-4CD6-AC06-A432D1892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334" y="2932968"/>
            <a:ext cx="1085433" cy="11018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A5D771-FEFB-4689-AB48-6F37A2990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686" y="3329178"/>
            <a:ext cx="2091206" cy="8923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FE6FE4-EB67-479F-B0D5-E6C0EA675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7107" y="2943590"/>
            <a:ext cx="2270369" cy="873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3B7566-BB08-48D4-AACF-B27B41312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70" y="5381510"/>
            <a:ext cx="2451466" cy="5834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E8BCE6-74B1-4C81-A2C9-C27E04E63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0969" y="4540818"/>
            <a:ext cx="2270369" cy="5402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0BF8722-E6E0-4B0E-B640-18C9131D70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9646" y="2819852"/>
            <a:ext cx="1530557" cy="11108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AFB7CE-2A9F-45C8-8DF5-E10FD8A0A7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8958" y="5619518"/>
            <a:ext cx="1893625" cy="8469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5B7884-6000-4567-9CBA-AC956548ED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8345" y="5346856"/>
            <a:ext cx="1933575" cy="933450"/>
          </a:xfrm>
          <a:prstGeom prst="rect">
            <a:avLst/>
          </a:prstGeom>
        </p:spPr>
      </p:pic>
      <p:pic>
        <p:nvPicPr>
          <p:cNvPr id="13" name="Image 5">
            <a:extLst>
              <a:ext uri="{FF2B5EF4-FFF2-40B4-BE49-F238E27FC236}">
                <a16:creationId xmlns:a16="http://schemas.microsoft.com/office/drawing/2014/main" id="{CC6BC7D1-61D5-4FC6-9305-BBF5EE34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6" y="4221534"/>
            <a:ext cx="2243592" cy="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6736F0-ADE1-4C36-8291-80D764C5D4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2291" y="3900064"/>
            <a:ext cx="1311572" cy="12328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25429A4-391D-4E14-BB19-FE719C0057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3353" y="2915730"/>
            <a:ext cx="19145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-554274" y="-572652"/>
            <a:ext cx="3188418" cy="31061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Dispositif Coronavirus dans le cadre des FRG</a:t>
            </a:r>
          </a:p>
          <a:p>
            <a:pPr algn="ctr"/>
            <a:endParaRPr lang="fr-FR" b="1" dirty="0">
              <a:solidFill>
                <a:srgbClr val="72625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2537" y="5589633"/>
            <a:ext cx="80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20B12-6057-43B3-B2BB-EE73047605AE}"/>
              </a:ext>
            </a:extLst>
          </p:cNvPr>
          <p:cNvSpPr/>
          <p:nvPr/>
        </p:nvSpPr>
        <p:spPr>
          <a:xfrm>
            <a:off x="0" y="3038779"/>
            <a:ext cx="111152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endParaRPr lang="fr-FR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2625E"/>
                </a:solidFill>
              </a:rPr>
              <a:t>Sur toutes les finalités et types de projets déjà prévus par la convention régionale signée avec Bpifrance Régions à 70%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2625E"/>
                </a:solidFill>
                <a:highlight>
                  <a:srgbClr val="FFFF00"/>
                </a:highlight>
              </a:rPr>
              <a:t>Pour les projets de 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renforcement de la trésorerie</a:t>
            </a:r>
            <a:r>
              <a:rPr lang="fr-FR" sz="2400" dirty="0">
                <a:solidFill>
                  <a:srgbClr val="72625E"/>
                </a:solidFill>
                <a:highlight>
                  <a:srgbClr val="FFFF00"/>
                </a:highlight>
              </a:rPr>
              <a:t>, la quotité globale de garantie pourra être portée à 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80% pour les prêts moyen long terme des TPE et PME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EC5B0-0DD4-43CB-B4AA-F6715729B048}"/>
              </a:ext>
            </a:extLst>
          </p:cNvPr>
          <p:cNvSpPr/>
          <p:nvPr/>
        </p:nvSpPr>
        <p:spPr>
          <a:xfrm>
            <a:off x="2526619" y="555955"/>
            <a:ext cx="91864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Les Fonds Régionaux de Garantie pourront être mobilisés dans le cadre du Plan « Coronavirus » :</a:t>
            </a:r>
          </a:p>
          <a:p>
            <a:pPr lvl="1" algn="just">
              <a:spcAft>
                <a:spcPts val="0"/>
              </a:spcAft>
            </a:pPr>
            <a:endParaRPr lang="fr-FR" dirty="0">
              <a:solidFill>
                <a:srgbClr val="726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04B31-4035-4BBC-A1A0-C6FE7E88F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75F35AB-2AA8-4F74-932D-AB15DACC7D74}"/>
              </a:ext>
            </a:extLst>
          </p:cNvPr>
          <p:cNvSpPr/>
          <p:nvPr/>
        </p:nvSpPr>
        <p:spPr>
          <a:xfrm>
            <a:off x="-554275" y="-572652"/>
            <a:ext cx="3256405" cy="32564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Dispositif Coronavirus dans le cadre des FRG</a:t>
            </a:r>
          </a:p>
          <a:p>
            <a:pPr algn="ctr"/>
            <a:endParaRPr lang="fr-FR" b="1" dirty="0">
              <a:solidFill>
                <a:srgbClr val="72625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2B9E8-4E3D-49F7-BFEF-C7FF5F21B59D}"/>
              </a:ext>
            </a:extLst>
          </p:cNvPr>
          <p:cNvSpPr/>
          <p:nvPr/>
        </p:nvSpPr>
        <p:spPr>
          <a:xfrm>
            <a:off x="2466364" y="358354"/>
            <a:ext cx="90265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Une mise en place simple et rapide </a:t>
            </a:r>
          </a:p>
          <a:p>
            <a:pPr lvl="1" algn="just">
              <a:spcAft>
                <a:spcPts val="0"/>
              </a:spcAft>
            </a:pPr>
            <a:endParaRPr lang="fr-FR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2625E"/>
                </a:solidFill>
              </a:rPr>
              <a:t>Un </a:t>
            </a:r>
            <a:r>
              <a:rPr lang="fr-FR" dirty="0">
                <a:solidFill>
                  <a:srgbClr val="0070C0"/>
                </a:solidFill>
              </a:rPr>
              <a:t>simple courrier de la Région </a:t>
            </a:r>
            <a:r>
              <a:rPr lang="fr-FR" dirty="0">
                <a:solidFill>
                  <a:srgbClr val="72625E"/>
                </a:solidFill>
              </a:rPr>
              <a:t>de demande d’extension de la quotité du FRG sur le renforcement de la trésorerie et d’ouverture d’un volet « garantie de Prêts Rebonds » (pour les Régions ne disposant pas déjà de cette offre) pour permettre à Bpifrance une </a:t>
            </a:r>
            <a:r>
              <a:rPr lang="fr-FR" dirty="0">
                <a:solidFill>
                  <a:srgbClr val="0070C0"/>
                </a:solidFill>
              </a:rPr>
              <a:t>ouverture rapide des outils </a:t>
            </a:r>
            <a:r>
              <a:rPr lang="fr-FR" dirty="0">
                <a:solidFill>
                  <a:srgbClr val="72625E"/>
                </a:solidFill>
              </a:rPr>
              <a:t>de notification des garanties,</a:t>
            </a:r>
          </a:p>
          <a:p>
            <a:pPr lvl="1" algn="just">
              <a:spcAft>
                <a:spcPts val="0"/>
              </a:spcAft>
            </a:pPr>
            <a:endParaRPr lang="fr-FR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72625E"/>
                </a:solidFill>
              </a:rPr>
              <a:t>Un </a:t>
            </a:r>
            <a:r>
              <a:rPr lang="fr-FR" dirty="0">
                <a:solidFill>
                  <a:srgbClr val="0070C0"/>
                </a:solidFill>
              </a:rPr>
              <a:t>avenant</a:t>
            </a:r>
            <a:r>
              <a:rPr lang="fr-FR" dirty="0">
                <a:solidFill>
                  <a:srgbClr val="72625E"/>
                </a:solidFill>
              </a:rPr>
              <a:t> sera rédigé pour valider ces mesures exceptionnelles. Il peut être adopté a posteriori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FE493-993E-4083-8B6F-8B4BB5F8B625}"/>
              </a:ext>
            </a:extLst>
          </p:cNvPr>
          <p:cNvSpPr/>
          <p:nvPr/>
        </p:nvSpPr>
        <p:spPr>
          <a:xfrm>
            <a:off x="4320542" y="3731626"/>
            <a:ext cx="4845491" cy="2677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Besoin de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redotation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: Hypothèse d’accroissement de l’activité du FRG de 30%</a:t>
            </a:r>
          </a:p>
          <a:p>
            <a:pPr algn="ctr"/>
            <a:r>
              <a:rPr lang="fr-FR" i="1" dirty="0">
                <a:solidFill>
                  <a:srgbClr val="FF0000"/>
                </a:solidFill>
              </a:rPr>
              <a:t>A définir par Région en fonction du choix de chaque exécutif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IMPORTANT</a:t>
            </a:r>
            <a:r>
              <a:rPr lang="fr-FR" dirty="0">
                <a:solidFill>
                  <a:schemeClr val="tx1"/>
                </a:solidFill>
              </a:rPr>
              <a:t> : délégation de décision RT avec </a:t>
            </a:r>
            <a:r>
              <a:rPr lang="fr-FR" dirty="0" err="1">
                <a:solidFill>
                  <a:schemeClr val="tx1"/>
                </a:solidFill>
              </a:rPr>
              <a:t>reporting</a:t>
            </a:r>
            <a:r>
              <a:rPr lang="fr-FR" dirty="0">
                <a:solidFill>
                  <a:schemeClr val="tx1"/>
                </a:solidFill>
              </a:rPr>
              <a:t> pour plus d’efficacité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6BF68E-4385-44D2-B104-35804F05C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72" y="3429000"/>
            <a:ext cx="523602" cy="4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04B31-4035-4BBC-A1A0-C6FE7E88F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000" y="955448"/>
            <a:ext cx="9600000" cy="447675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E63C14E-9990-4FDC-827A-89220CBD6D53}"/>
              </a:ext>
            </a:extLst>
          </p:cNvPr>
          <p:cNvSpPr txBox="1">
            <a:spLocks/>
          </p:cNvSpPr>
          <p:nvPr/>
        </p:nvSpPr>
        <p:spPr>
          <a:xfrm>
            <a:off x="2449614" y="200107"/>
            <a:ext cx="9393096" cy="7612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lnSpc>
                <a:spcPct val="120000"/>
              </a:lnSpc>
              <a:spcAft>
                <a:spcPts val="0"/>
              </a:spcAft>
            </a:pP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 Prêt Rebond : renforcement de trésorerie pour les entreprises impactées par le CODVID 19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85BC841-B877-478C-8202-2113F65208DD}"/>
              </a:ext>
            </a:extLst>
          </p:cNvPr>
          <p:cNvCxnSpPr>
            <a:cxnSpLocks/>
          </p:cNvCxnSpPr>
          <p:nvPr/>
        </p:nvCxnSpPr>
        <p:spPr>
          <a:xfrm flipV="1">
            <a:off x="349289" y="2521880"/>
            <a:ext cx="5282942" cy="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>
            <a:extLst>
              <a:ext uri="{FF2B5EF4-FFF2-40B4-BE49-F238E27FC236}">
                <a16:creationId xmlns:a16="http://schemas.microsoft.com/office/drawing/2014/main" id="{E9FBF452-434A-4436-9DDD-8BC070D30B3F}"/>
              </a:ext>
            </a:extLst>
          </p:cNvPr>
          <p:cNvSpPr txBox="1">
            <a:spLocks/>
          </p:cNvSpPr>
          <p:nvPr/>
        </p:nvSpPr>
        <p:spPr>
          <a:xfrm>
            <a:off x="1901897" y="2320529"/>
            <a:ext cx="2043424" cy="4232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2"/>
                </a:solidFill>
                <a:latin typeface="Impact" panose="020B0806030902050204" pitchFamily="34" charset="0"/>
              </a:rPr>
              <a:t>Offre Prêt Rebond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F198980-9BF2-4421-B8C2-14C638399E33}"/>
              </a:ext>
            </a:extLst>
          </p:cNvPr>
          <p:cNvSpPr/>
          <p:nvPr/>
        </p:nvSpPr>
        <p:spPr>
          <a:xfrm>
            <a:off x="233355" y="2477578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A61E03E-E977-456B-8CA4-91C0A76266F1}"/>
              </a:ext>
            </a:extLst>
          </p:cNvPr>
          <p:cNvSpPr/>
          <p:nvPr/>
        </p:nvSpPr>
        <p:spPr>
          <a:xfrm>
            <a:off x="5545367" y="2462998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AB7B9BD-9454-4AC3-B740-CB08BE3E92D9}"/>
              </a:ext>
            </a:extLst>
          </p:cNvPr>
          <p:cNvCxnSpPr>
            <a:cxnSpLocks/>
          </p:cNvCxnSpPr>
          <p:nvPr/>
        </p:nvCxnSpPr>
        <p:spPr>
          <a:xfrm>
            <a:off x="341355" y="2694025"/>
            <a:ext cx="7934" cy="3728503"/>
          </a:xfrm>
          <a:prstGeom prst="line">
            <a:avLst/>
          </a:prstGeom>
          <a:ln w="28575">
            <a:solidFill>
              <a:srgbClr val="4537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716F6EF9-2D4B-48C7-8BCC-EA24E2D2AF42}"/>
              </a:ext>
            </a:extLst>
          </p:cNvPr>
          <p:cNvSpPr/>
          <p:nvPr/>
        </p:nvSpPr>
        <p:spPr>
          <a:xfrm>
            <a:off x="287355" y="2734243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2980DAA3-1BBE-4857-A15F-516FB7B25CE6}"/>
              </a:ext>
            </a:extLst>
          </p:cNvPr>
          <p:cNvSpPr txBox="1">
            <a:spLocks/>
          </p:cNvSpPr>
          <p:nvPr/>
        </p:nvSpPr>
        <p:spPr>
          <a:xfrm>
            <a:off x="449356" y="2687817"/>
            <a:ext cx="5243476" cy="31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1" dirty="0">
                <a:solidFill>
                  <a:srgbClr val="453738"/>
                </a:solidFill>
              </a:rPr>
              <a:t>Durée </a:t>
            </a:r>
            <a:r>
              <a:rPr lang="fr-FR" sz="1600" dirty="0">
                <a:solidFill>
                  <a:srgbClr val="453738"/>
                </a:solidFill>
              </a:rPr>
              <a:t>: 7 ans dont 2 ans de différé d’amortissement du capital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1CCDA867-E6CF-4961-8E1B-73438EED6499}"/>
              </a:ext>
            </a:extLst>
          </p:cNvPr>
          <p:cNvSpPr txBox="1">
            <a:spLocks/>
          </p:cNvSpPr>
          <p:nvPr/>
        </p:nvSpPr>
        <p:spPr>
          <a:xfrm>
            <a:off x="449355" y="3219812"/>
            <a:ext cx="5519642" cy="31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1" dirty="0">
                <a:solidFill>
                  <a:srgbClr val="453738"/>
                </a:solidFill>
              </a:rPr>
              <a:t>Montant</a:t>
            </a:r>
            <a:r>
              <a:rPr lang="fr-FR" sz="1600" dirty="0">
                <a:solidFill>
                  <a:srgbClr val="453738"/>
                </a:solidFill>
              </a:rPr>
              <a:t> : </a:t>
            </a:r>
            <a:r>
              <a:rPr lang="fr-FR" sz="1600" dirty="0">
                <a:solidFill>
                  <a:srgbClr val="453738"/>
                </a:solidFill>
                <a:highlight>
                  <a:srgbClr val="FFFF00"/>
                </a:highlight>
              </a:rPr>
              <a:t>10 K€ à 500 K€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44FB97D-71E2-41EA-863A-D477A956A5EA}"/>
              </a:ext>
            </a:extLst>
          </p:cNvPr>
          <p:cNvSpPr/>
          <p:nvPr/>
        </p:nvSpPr>
        <p:spPr>
          <a:xfrm>
            <a:off x="295687" y="3307014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2D11F0FE-9573-465B-94D2-3D64DE6DF366}"/>
              </a:ext>
            </a:extLst>
          </p:cNvPr>
          <p:cNvSpPr txBox="1">
            <a:spLocks/>
          </p:cNvSpPr>
          <p:nvPr/>
        </p:nvSpPr>
        <p:spPr>
          <a:xfrm>
            <a:off x="449355" y="3699259"/>
            <a:ext cx="5519640" cy="1414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1" dirty="0">
                <a:solidFill>
                  <a:srgbClr val="453738"/>
                </a:solidFill>
                <a:highlight>
                  <a:srgbClr val="FFFF00"/>
                </a:highlight>
              </a:rPr>
              <a:t>Taux zéro</a:t>
            </a:r>
            <a:endParaRPr lang="fr-FR" sz="1600" dirty="0">
              <a:solidFill>
                <a:srgbClr val="453738"/>
              </a:solidFill>
              <a:highlight>
                <a:srgbClr val="FFFF00"/>
              </a:highlight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E310364-5BFB-4BD1-88A5-1CE15E40211A}"/>
              </a:ext>
            </a:extLst>
          </p:cNvPr>
          <p:cNvSpPr/>
          <p:nvPr/>
        </p:nvSpPr>
        <p:spPr>
          <a:xfrm>
            <a:off x="291071" y="3801286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65958D-8181-478C-98B4-BAC2C558AE62}"/>
              </a:ext>
            </a:extLst>
          </p:cNvPr>
          <p:cNvSpPr/>
          <p:nvPr/>
        </p:nvSpPr>
        <p:spPr>
          <a:xfrm>
            <a:off x="471823" y="4204634"/>
            <a:ext cx="55196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453738"/>
                </a:solidFill>
              </a:rPr>
              <a:t>Prêt qui doit être associé à un </a:t>
            </a:r>
            <a:r>
              <a:rPr lang="fr-FR" b="1" dirty="0">
                <a:solidFill>
                  <a:srgbClr val="453738"/>
                </a:solidFill>
              </a:rPr>
              <a:t>partenariat financier</a:t>
            </a:r>
            <a:r>
              <a:rPr lang="fr-FR" sz="1600" dirty="0">
                <a:solidFill>
                  <a:srgbClr val="453738"/>
                </a:solidFill>
              </a:rPr>
              <a:t>, à raison de 1 pour 1, sous forme soit :</a:t>
            </a:r>
          </a:p>
          <a:p>
            <a:pPr lvl="0" algn="just"/>
            <a:r>
              <a:rPr lang="fr-FR" sz="1600" dirty="0">
                <a:solidFill>
                  <a:srgbClr val="453738"/>
                </a:solidFill>
              </a:rPr>
              <a:t>-  de concours bancaire d’une durée de 4 ans minimum.</a:t>
            </a:r>
          </a:p>
          <a:p>
            <a:pPr lvl="0" algn="just"/>
            <a:r>
              <a:rPr lang="fr-FR" sz="1600" dirty="0">
                <a:solidFill>
                  <a:srgbClr val="453738"/>
                </a:solidFill>
              </a:rPr>
              <a:t>-  d’apports des actionnaires et/ou des sociétés de capital-risque</a:t>
            </a:r>
          </a:p>
          <a:p>
            <a:pPr lvl="0" algn="just"/>
            <a:r>
              <a:rPr lang="fr-FR" sz="1600" dirty="0">
                <a:solidFill>
                  <a:srgbClr val="453738"/>
                </a:solidFill>
              </a:rPr>
              <a:t>- d’apports en quasi fonds propres (Prêts Participatifs, obligations convertibles en actions).</a:t>
            </a:r>
          </a:p>
          <a:p>
            <a:pPr algn="just"/>
            <a:endParaRPr lang="fr-FR" sz="900" dirty="0">
              <a:solidFill>
                <a:srgbClr val="453738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CC45893-5B82-4666-B986-FC1A925A35A0}"/>
              </a:ext>
            </a:extLst>
          </p:cNvPr>
          <p:cNvSpPr/>
          <p:nvPr/>
        </p:nvSpPr>
        <p:spPr>
          <a:xfrm>
            <a:off x="276537" y="4305843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B57DCA-6BB5-4A5A-B3A9-97D0DEF78673}"/>
              </a:ext>
            </a:extLst>
          </p:cNvPr>
          <p:cNvSpPr/>
          <p:nvPr/>
        </p:nvSpPr>
        <p:spPr>
          <a:xfrm>
            <a:off x="471823" y="6016421"/>
            <a:ext cx="55196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spc="-5" dirty="0">
                <a:solidFill>
                  <a:srgbClr val="453738"/>
                </a:solidFill>
                <a:ea typeface="Times New Roman" panose="02020603050405020304" pitchFamily="18" charset="0"/>
              </a:rPr>
              <a:t>Aucune garantie </a:t>
            </a:r>
            <a:r>
              <a:rPr lang="fr-FR" sz="1600" spc="-5" dirty="0">
                <a:solidFill>
                  <a:srgbClr val="453738"/>
                </a:solidFill>
                <a:ea typeface="Times New Roman" panose="02020603050405020304" pitchFamily="18" charset="0"/>
              </a:rPr>
              <a:t>sur les actifs de l'entreprise, ni sur le patrimoine du dirigeant</a:t>
            </a:r>
            <a:endParaRPr lang="fr-FR" sz="1600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14E8E4F-F3E1-488A-B3FB-CCF8CF9C21A4}"/>
              </a:ext>
            </a:extLst>
          </p:cNvPr>
          <p:cNvSpPr/>
          <p:nvPr/>
        </p:nvSpPr>
        <p:spPr>
          <a:xfrm>
            <a:off x="289533" y="6110013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E5BEFED-7382-4F71-AF5E-B251E35B8056}"/>
              </a:ext>
            </a:extLst>
          </p:cNvPr>
          <p:cNvCxnSpPr>
            <a:cxnSpLocks/>
          </p:cNvCxnSpPr>
          <p:nvPr/>
        </p:nvCxnSpPr>
        <p:spPr>
          <a:xfrm>
            <a:off x="6550258" y="1512313"/>
            <a:ext cx="0" cy="4910215"/>
          </a:xfrm>
          <a:prstGeom prst="line">
            <a:avLst/>
          </a:prstGeom>
          <a:ln w="28575">
            <a:solidFill>
              <a:srgbClr val="4537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E5AB23CF-E3C2-4FE5-80EE-497BFAEEAC30}"/>
              </a:ext>
            </a:extLst>
          </p:cNvPr>
          <p:cNvSpPr/>
          <p:nvPr/>
        </p:nvSpPr>
        <p:spPr>
          <a:xfrm>
            <a:off x="6508958" y="1199933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8EF4E09-B44F-4F38-B7C6-1EDACDE1FF76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6616958" y="1248823"/>
            <a:ext cx="5486142" cy="511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B78F8EC8-9EA7-4CDF-B86B-BE4A9D3FCA0D}"/>
              </a:ext>
            </a:extLst>
          </p:cNvPr>
          <p:cNvSpPr/>
          <p:nvPr/>
        </p:nvSpPr>
        <p:spPr>
          <a:xfrm>
            <a:off x="12009635" y="117279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C92DA540-DEB1-4024-B8C4-832EF2C0A313}"/>
              </a:ext>
            </a:extLst>
          </p:cNvPr>
          <p:cNvSpPr/>
          <p:nvPr/>
        </p:nvSpPr>
        <p:spPr>
          <a:xfrm>
            <a:off x="6496258" y="1618470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ous-titre 2">
            <a:extLst>
              <a:ext uri="{FF2B5EF4-FFF2-40B4-BE49-F238E27FC236}">
                <a16:creationId xmlns:a16="http://schemas.microsoft.com/office/drawing/2014/main" id="{E2DC0BD1-2152-4E1D-BC01-B939D4861E3E}"/>
              </a:ext>
            </a:extLst>
          </p:cNvPr>
          <p:cNvSpPr txBox="1">
            <a:spLocks/>
          </p:cNvSpPr>
          <p:nvPr/>
        </p:nvSpPr>
        <p:spPr>
          <a:xfrm>
            <a:off x="6630579" y="1512313"/>
            <a:ext cx="5243476" cy="31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rgbClr val="453738"/>
                </a:solidFill>
              </a:rPr>
              <a:t>Un dispositif pour </a:t>
            </a:r>
            <a:r>
              <a:rPr lang="fr-FR" sz="1600" b="1" dirty="0">
                <a:solidFill>
                  <a:srgbClr val="453738"/>
                </a:solidFill>
              </a:rPr>
              <a:t>renforcer la trésorerie* </a:t>
            </a:r>
            <a:r>
              <a:rPr lang="fr-FR" sz="1400" dirty="0">
                <a:solidFill>
                  <a:srgbClr val="453738"/>
                </a:solidFill>
              </a:rPr>
              <a:t>des entreprises </a:t>
            </a:r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010FD80-9588-4ED4-BC22-7122BCE9789C}"/>
              </a:ext>
            </a:extLst>
          </p:cNvPr>
          <p:cNvSpPr txBox="1">
            <a:spLocks/>
          </p:cNvSpPr>
          <p:nvPr/>
        </p:nvSpPr>
        <p:spPr>
          <a:xfrm>
            <a:off x="7928406" y="1037192"/>
            <a:ext cx="3123657" cy="4232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2"/>
                </a:solidFill>
                <a:latin typeface="Impact" panose="020B0806030902050204" pitchFamily="34" charset="0"/>
              </a:rPr>
              <a:t>Cibles éligibles et finalité</a:t>
            </a:r>
          </a:p>
        </p:txBody>
      </p:sp>
      <p:sp>
        <p:nvSpPr>
          <p:cNvPr id="57" name="Sous-titre 2">
            <a:extLst>
              <a:ext uri="{FF2B5EF4-FFF2-40B4-BE49-F238E27FC236}">
                <a16:creationId xmlns:a16="http://schemas.microsoft.com/office/drawing/2014/main" id="{42ADB316-7BF1-490A-9152-9449C6DF0A01}"/>
              </a:ext>
            </a:extLst>
          </p:cNvPr>
          <p:cNvSpPr txBox="1">
            <a:spLocks/>
          </p:cNvSpPr>
          <p:nvPr/>
        </p:nvSpPr>
        <p:spPr>
          <a:xfrm>
            <a:off x="6655486" y="1902093"/>
            <a:ext cx="5243477" cy="312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rgbClr val="453738"/>
                </a:solidFill>
              </a:rPr>
              <a:t>A destination des </a:t>
            </a:r>
            <a:r>
              <a:rPr lang="fr-FR" sz="1600" b="1" dirty="0">
                <a:solidFill>
                  <a:srgbClr val="453738"/>
                </a:solidFill>
              </a:rPr>
              <a:t>PME au sens de la réglementation européenne de </a:t>
            </a:r>
            <a:r>
              <a:rPr lang="fr-FR" sz="1600" b="1" dirty="0">
                <a:solidFill>
                  <a:srgbClr val="453738"/>
                </a:solidFill>
                <a:highlight>
                  <a:srgbClr val="FFFF00"/>
                </a:highlight>
              </a:rPr>
              <a:t>plus de 1 an et un bilan</a:t>
            </a:r>
            <a:endParaRPr lang="fr-FR" sz="1400" b="1" dirty="0">
              <a:solidFill>
                <a:srgbClr val="453738"/>
              </a:solidFill>
              <a:highlight>
                <a:srgbClr val="FFFF00"/>
              </a:highlight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C0C942A2-651A-486E-95D7-1B900DDED250}"/>
              </a:ext>
            </a:extLst>
          </p:cNvPr>
          <p:cNvSpPr/>
          <p:nvPr/>
        </p:nvSpPr>
        <p:spPr>
          <a:xfrm>
            <a:off x="6482638" y="2021635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Sous-titre 2">
            <a:extLst>
              <a:ext uri="{FF2B5EF4-FFF2-40B4-BE49-F238E27FC236}">
                <a16:creationId xmlns:a16="http://schemas.microsoft.com/office/drawing/2014/main" id="{641F0D73-29EB-4BDA-B564-28BE9277DFA7}"/>
              </a:ext>
            </a:extLst>
          </p:cNvPr>
          <p:cNvSpPr txBox="1">
            <a:spLocks/>
          </p:cNvSpPr>
          <p:nvPr/>
        </p:nvSpPr>
        <p:spPr>
          <a:xfrm>
            <a:off x="6658258" y="2480510"/>
            <a:ext cx="5459375" cy="1414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solidFill>
                  <a:srgbClr val="453738"/>
                </a:solidFill>
              </a:rPr>
              <a:t>Qui rencontrent 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solidFill>
                  <a:srgbClr val="453738"/>
                </a:solidFill>
              </a:rPr>
              <a:t>un besoin de financement lié à une difficulté conjoncturelle </a:t>
            </a:r>
            <a:r>
              <a:rPr lang="fr-FR" sz="1400" b="1" dirty="0">
                <a:solidFill>
                  <a:srgbClr val="C00000"/>
                </a:solidFill>
              </a:rPr>
              <a:t>(et non structurelle) </a:t>
            </a:r>
            <a:r>
              <a:rPr lang="fr-FR" sz="1400" dirty="0">
                <a:solidFill>
                  <a:srgbClr val="453738"/>
                </a:solidFill>
              </a:rPr>
              <a:t>ou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300" dirty="0">
              <a:solidFill>
                <a:srgbClr val="453738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400" dirty="0">
                <a:solidFill>
                  <a:srgbClr val="453738"/>
                </a:solidFill>
              </a:rPr>
              <a:t>une situation de fragilité temporaire dans le contexte de crise sanitaire lié au COVID 19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C2ADF00B-F898-45E8-A3F0-345B622BD173}"/>
              </a:ext>
            </a:extLst>
          </p:cNvPr>
          <p:cNvSpPr/>
          <p:nvPr/>
        </p:nvSpPr>
        <p:spPr>
          <a:xfrm>
            <a:off x="6499974" y="2582537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7B5D36-CB78-446C-AF14-E42964F1C94C}"/>
              </a:ext>
            </a:extLst>
          </p:cNvPr>
          <p:cNvSpPr/>
          <p:nvPr/>
        </p:nvSpPr>
        <p:spPr>
          <a:xfrm>
            <a:off x="6686702" y="3688068"/>
            <a:ext cx="532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453738"/>
                </a:solidFill>
                <a:ea typeface="Times New Roman" panose="02020603050405020304" pitchFamily="18" charset="0"/>
              </a:rPr>
              <a:t>Exerçant l’essentiel de leurs activités sur le </a:t>
            </a:r>
            <a:r>
              <a:rPr lang="fr-FR" sz="1600" b="1" dirty="0">
                <a:solidFill>
                  <a:srgbClr val="453738"/>
                </a:solidFill>
                <a:ea typeface="Times New Roman" panose="02020603050405020304" pitchFamily="18" charset="0"/>
              </a:rPr>
              <a:t>territoire de la Région </a:t>
            </a:r>
            <a:r>
              <a:rPr lang="fr-FR" sz="1400" dirty="0">
                <a:solidFill>
                  <a:srgbClr val="453738"/>
                </a:solidFill>
                <a:ea typeface="Times New Roman" panose="02020603050405020304" pitchFamily="18" charset="0"/>
              </a:rPr>
              <a:t>ou s’y installant</a:t>
            </a:r>
            <a:endParaRPr lang="fr-FR" sz="1400" dirty="0">
              <a:solidFill>
                <a:srgbClr val="453738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C41105AA-5DB4-4B42-8286-21555FA9C190}"/>
              </a:ext>
            </a:extLst>
          </p:cNvPr>
          <p:cNvSpPr/>
          <p:nvPr/>
        </p:nvSpPr>
        <p:spPr>
          <a:xfrm>
            <a:off x="6496258" y="3805634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B6FF49A-A621-4F52-B316-E9596CD54164}"/>
              </a:ext>
            </a:extLst>
          </p:cNvPr>
          <p:cNvSpPr/>
          <p:nvPr/>
        </p:nvSpPr>
        <p:spPr>
          <a:xfrm>
            <a:off x="6658258" y="4241628"/>
            <a:ext cx="544484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spc="5" dirty="0">
                <a:solidFill>
                  <a:srgbClr val="4537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L’assiette du Prêt</a:t>
            </a:r>
            <a:r>
              <a:rPr lang="fr-FR" sz="1600" spc="5" dirty="0">
                <a:solidFill>
                  <a:srgbClr val="4537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spc="5" dirty="0">
                <a:solidFill>
                  <a:srgbClr val="4537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 Rebond</a:t>
            </a:r>
            <a:r>
              <a:rPr lang="fr-FR" sz="1400" b="1" spc="5" dirty="0">
                <a:solidFill>
                  <a:srgbClr val="4537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lang="fr-FR" sz="1400" spc="5" dirty="0">
                <a:solidFill>
                  <a:srgbClr val="4537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est constituée prioritairement par :</a:t>
            </a:r>
            <a:endParaRPr lang="fr-FR" sz="1400" dirty="0">
              <a:solidFill>
                <a:srgbClr val="C0504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453738"/>
              </a:buClr>
              <a:buFont typeface="Wingdings" panose="05000000000000000000" pitchFamily="2" charset="2"/>
              <a:buChar char=""/>
            </a:pPr>
            <a:r>
              <a:rPr lang="fr-FR" sz="1400" dirty="0">
                <a:solidFill>
                  <a:srgbClr val="453738"/>
                </a:solidFill>
                <a:ea typeface="Times New Roman" panose="02020603050405020304" pitchFamily="18" charset="0"/>
              </a:rPr>
              <a:t>des investissements immatériels : </a:t>
            </a:r>
            <a:r>
              <a:rPr lang="fr-FR" sz="1400" i="1" dirty="0">
                <a:solidFill>
                  <a:srgbClr val="453738"/>
                </a:solidFill>
                <a:ea typeface="Times New Roman" panose="02020603050405020304" pitchFamily="18" charset="0"/>
              </a:rPr>
              <a:t>coûts de mise aux normes (environnement, sécurité), recrutement et formation de l’équipe commerciale, frais de prospection, dépenses de publicité…</a:t>
            </a:r>
            <a:endParaRPr lang="fr-FR" sz="1400" dirty="0">
              <a:solidFill>
                <a:srgbClr val="72625A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453738"/>
              </a:buClr>
              <a:buFont typeface="Wingdings" panose="05000000000000000000" pitchFamily="2" charset="2"/>
              <a:buChar char=""/>
            </a:pPr>
            <a:r>
              <a:rPr lang="fr-FR" sz="1400" dirty="0">
                <a:solidFill>
                  <a:srgbClr val="453738"/>
                </a:solidFill>
                <a:ea typeface="Times New Roman" panose="02020603050405020304" pitchFamily="18" charset="0"/>
              </a:rPr>
              <a:t>des investissements corporels ayant une faible valeur de gage : </a:t>
            </a:r>
            <a:r>
              <a:rPr lang="fr-FR" sz="1400" i="1" dirty="0">
                <a:solidFill>
                  <a:srgbClr val="453738"/>
                </a:solidFill>
                <a:ea typeface="Times New Roman" panose="02020603050405020304" pitchFamily="18" charset="0"/>
              </a:rPr>
              <a:t>matériel conçu/réalisé par l’entreprise pour ses besoins propres, matériel informatique, ...</a:t>
            </a:r>
            <a:endParaRPr lang="fr-FR" sz="1400" dirty="0">
              <a:solidFill>
                <a:srgbClr val="72625A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453738"/>
              </a:buClr>
              <a:buFont typeface="Wingdings" panose="05000000000000000000" pitchFamily="2" charset="2"/>
              <a:buChar char=""/>
            </a:pPr>
            <a:r>
              <a:rPr lang="fr-FR" sz="1400" dirty="0">
                <a:solidFill>
                  <a:srgbClr val="453738"/>
                </a:solidFill>
                <a:ea typeface="Times New Roman" panose="02020603050405020304" pitchFamily="18" charset="0"/>
              </a:rPr>
              <a:t>le Besoin en Fonds de Roulement (BFR)</a:t>
            </a:r>
            <a:endParaRPr lang="fr-FR" sz="1400" dirty="0">
              <a:solidFill>
                <a:srgbClr val="72625A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CB5B2D52-FF00-4651-AD77-658C15E53B12}"/>
              </a:ext>
            </a:extLst>
          </p:cNvPr>
          <p:cNvSpPr/>
          <p:nvPr/>
        </p:nvSpPr>
        <p:spPr>
          <a:xfrm>
            <a:off x="6479723" y="4366536"/>
            <a:ext cx="108000" cy="108000"/>
          </a:xfrm>
          <a:prstGeom prst="ellipse">
            <a:avLst/>
          </a:prstGeom>
          <a:solidFill>
            <a:srgbClr val="453738"/>
          </a:solidFill>
          <a:ln>
            <a:solidFill>
              <a:srgbClr val="453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Sous-titre 2">
            <a:extLst>
              <a:ext uri="{FF2B5EF4-FFF2-40B4-BE49-F238E27FC236}">
                <a16:creationId xmlns:a16="http://schemas.microsoft.com/office/drawing/2014/main" id="{F42870EC-BCED-4E59-80F1-6243A5740267}"/>
              </a:ext>
            </a:extLst>
          </p:cNvPr>
          <p:cNvSpPr txBox="1">
            <a:spLocks/>
          </p:cNvSpPr>
          <p:nvPr/>
        </p:nvSpPr>
        <p:spPr>
          <a:xfrm>
            <a:off x="6958361" y="6652955"/>
            <a:ext cx="5243476" cy="31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>
                <a:solidFill>
                  <a:srgbClr val="453738"/>
                </a:solidFill>
              </a:rPr>
              <a:t>* Sont exclues les opérations de création, de transmission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1EBEECC8-41DD-4A91-8B31-FAAAECC50B55}"/>
              </a:ext>
            </a:extLst>
          </p:cNvPr>
          <p:cNvSpPr/>
          <p:nvPr/>
        </p:nvSpPr>
        <p:spPr>
          <a:xfrm>
            <a:off x="-554275" y="-839352"/>
            <a:ext cx="3256405" cy="32564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Dispositif Coronavirus Prêts Rebond</a:t>
            </a:r>
          </a:p>
          <a:p>
            <a:pPr algn="ctr"/>
            <a:endParaRPr lang="fr-FR" b="1" dirty="0">
              <a:solidFill>
                <a:srgbClr val="726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8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952DF11-28F0-435E-9B5C-FBE4994CA49B}"/>
              </a:ext>
            </a:extLst>
          </p:cNvPr>
          <p:cNvSpPr txBox="1">
            <a:spLocks/>
          </p:cNvSpPr>
          <p:nvPr/>
        </p:nvSpPr>
        <p:spPr>
          <a:xfrm>
            <a:off x="216594" y="2719275"/>
            <a:ext cx="5752406" cy="192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8000" dirty="0">
                <a:solidFill>
                  <a:srgbClr val="453738"/>
                </a:solidFill>
                <a:latin typeface="+mj-lt"/>
              </a:rPr>
              <a:t>Un dispositif à effet de levier </a:t>
            </a:r>
            <a:endParaRPr lang="fr-FR" sz="6400" b="1" dirty="0">
              <a:solidFill>
                <a:srgbClr val="453738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7200" dirty="0">
                <a:solidFill>
                  <a:srgbClr val="453738"/>
                </a:solidFill>
              </a:rPr>
              <a:t>1 € de dotation régionale permet d’engager 2,5 € de prêt (coefficient multiplicateur de </a:t>
            </a:r>
            <a:r>
              <a:rPr lang="fr-FR" sz="8000" b="1" dirty="0">
                <a:solidFill>
                  <a:srgbClr val="453738"/>
                </a:solidFill>
              </a:rPr>
              <a:t>2,5*</a:t>
            </a:r>
            <a:r>
              <a:rPr lang="fr-FR" sz="7200" dirty="0">
                <a:solidFill>
                  <a:srgbClr val="453738"/>
                </a:solidFill>
              </a:rPr>
              <a:t> affecté à ce dispositif) et de mobiliser au total à minima 5€ de financements (du fait du cofinancement</a:t>
            </a:r>
            <a:r>
              <a:rPr lang="fr-FR" sz="6400" dirty="0">
                <a:solidFill>
                  <a:srgbClr val="453738"/>
                </a:solidFill>
              </a:rPr>
              <a:t>)   </a:t>
            </a:r>
          </a:p>
        </p:txBody>
      </p:sp>
      <p:sp>
        <p:nvSpPr>
          <p:cNvPr id="5" name="object 42">
            <a:extLst>
              <a:ext uri="{FF2B5EF4-FFF2-40B4-BE49-F238E27FC236}">
                <a16:creationId xmlns:a16="http://schemas.microsoft.com/office/drawing/2014/main" id="{5AEC104C-A0A4-42EB-AEF0-45426DF65350}"/>
              </a:ext>
            </a:extLst>
          </p:cNvPr>
          <p:cNvSpPr/>
          <p:nvPr/>
        </p:nvSpPr>
        <p:spPr>
          <a:xfrm>
            <a:off x="3952481" y="4865996"/>
            <a:ext cx="1136408" cy="1860122"/>
          </a:xfrm>
          <a:custGeom>
            <a:avLst/>
            <a:gdLst/>
            <a:ahLst/>
            <a:cxnLst/>
            <a:rect l="l" t="t" r="r" b="b"/>
            <a:pathLst>
              <a:path w="1136408" h="2791320">
                <a:moveTo>
                  <a:pt x="0" y="2791320"/>
                </a:moveTo>
                <a:lnTo>
                  <a:pt x="1136408" y="2791320"/>
                </a:lnTo>
                <a:lnTo>
                  <a:pt x="1136408" y="0"/>
                </a:lnTo>
                <a:lnTo>
                  <a:pt x="0" y="0"/>
                </a:lnTo>
                <a:lnTo>
                  <a:pt x="0" y="279132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object 43">
            <a:extLst>
              <a:ext uri="{FF2B5EF4-FFF2-40B4-BE49-F238E27FC236}">
                <a16:creationId xmlns:a16="http://schemas.microsoft.com/office/drawing/2014/main" id="{398324DE-D7B7-4144-94E4-27306C9C8696}"/>
              </a:ext>
            </a:extLst>
          </p:cNvPr>
          <p:cNvSpPr txBox="1"/>
          <p:nvPr/>
        </p:nvSpPr>
        <p:spPr>
          <a:xfrm>
            <a:off x="2087403" y="6127863"/>
            <a:ext cx="520065" cy="340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dirty="0">
                <a:solidFill>
                  <a:srgbClr val="D83770"/>
                </a:solidFill>
                <a:latin typeface="Impact"/>
                <a:cs typeface="Impact"/>
              </a:rPr>
              <a:t>1</a:t>
            </a:r>
            <a:r>
              <a:rPr spc="-80" dirty="0">
                <a:solidFill>
                  <a:srgbClr val="D83770"/>
                </a:solidFill>
                <a:latin typeface="Impact"/>
                <a:cs typeface="Impact"/>
              </a:rPr>
              <a:t> </a:t>
            </a:r>
            <a:r>
              <a:rPr dirty="0">
                <a:solidFill>
                  <a:srgbClr val="D83770"/>
                </a:solidFill>
                <a:latin typeface="Impact"/>
                <a:cs typeface="Impact"/>
              </a:rPr>
              <a:t>M€</a:t>
            </a:r>
            <a:endParaRPr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7" name="object 44">
            <a:extLst>
              <a:ext uri="{FF2B5EF4-FFF2-40B4-BE49-F238E27FC236}">
                <a16:creationId xmlns:a16="http://schemas.microsoft.com/office/drawing/2014/main" id="{F6761304-3C68-45E6-8D1A-BB5DB01903A6}"/>
              </a:ext>
            </a:extLst>
          </p:cNvPr>
          <p:cNvSpPr txBox="1"/>
          <p:nvPr/>
        </p:nvSpPr>
        <p:spPr>
          <a:xfrm>
            <a:off x="1854240" y="6459333"/>
            <a:ext cx="963294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Impact"/>
                <a:cs typeface="Impact"/>
              </a:rPr>
              <a:t>DOTATION</a:t>
            </a:r>
          </a:p>
          <a:p>
            <a:pPr algn="ctr"/>
            <a:r>
              <a:rPr lang="fr-FR" sz="900" dirty="0">
                <a:solidFill>
                  <a:srgbClr val="FFFFFF"/>
                </a:solidFill>
                <a:latin typeface="Impact"/>
                <a:cs typeface="Impact"/>
              </a:rPr>
              <a:t>RÉGIONALE</a:t>
            </a:r>
            <a:endParaRPr sz="9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1B7ABF1C-A698-4BE6-8085-A87EA42C28F8}"/>
              </a:ext>
            </a:extLst>
          </p:cNvPr>
          <p:cNvSpPr/>
          <p:nvPr/>
        </p:nvSpPr>
        <p:spPr>
          <a:xfrm>
            <a:off x="2888084" y="4390060"/>
            <a:ext cx="889937" cy="2333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object 55">
            <a:extLst>
              <a:ext uri="{FF2B5EF4-FFF2-40B4-BE49-F238E27FC236}">
                <a16:creationId xmlns:a16="http://schemas.microsoft.com/office/drawing/2014/main" id="{1BE7D6A2-097A-4B09-A2B2-E0F9A725A485}"/>
              </a:ext>
            </a:extLst>
          </p:cNvPr>
          <p:cNvSpPr txBox="1"/>
          <p:nvPr/>
        </p:nvSpPr>
        <p:spPr>
          <a:xfrm>
            <a:off x="3092644" y="5451717"/>
            <a:ext cx="513080" cy="1814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ts val="1290"/>
              </a:lnSpc>
            </a:pPr>
            <a:r>
              <a:rPr sz="1100" spc="10" dirty="0">
                <a:solidFill>
                  <a:srgbClr val="453738"/>
                </a:solidFill>
                <a:latin typeface="Impact"/>
                <a:cs typeface="Impact"/>
              </a:rPr>
              <a:t>Effet</a:t>
            </a:r>
            <a:r>
              <a:rPr sz="1100" spc="-40" dirty="0">
                <a:solidFill>
                  <a:srgbClr val="453738"/>
                </a:solidFill>
                <a:latin typeface="Impact"/>
                <a:cs typeface="Impact"/>
              </a:rPr>
              <a:t> </a:t>
            </a:r>
            <a:r>
              <a:rPr sz="1100" spc="15" dirty="0">
                <a:solidFill>
                  <a:srgbClr val="453738"/>
                </a:solidFill>
                <a:latin typeface="Impact"/>
                <a:cs typeface="Impact"/>
              </a:rPr>
              <a:t>d</a:t>
            </a:r>
            <a:r>
              <a:rPr sz="1100" spc="10" dirty="0">
                <a:solidFill>
                  <a:srgbClr val="453738"/>
                </a:solidFill>
                <a:latin typeface="Impact"/>
                <a:cs typeface="Impact"/>
              </a:rPr>
              <a:t>e</a:t>
            </a:r>
            <a:r>
              <a:rPr sz="1100" dirty="0">
                <a:solidFill>
                  <a:srgbClr val="453738"/>
                </a:solidFill>
                <a:latin typeface="Impact"/>
                <a:cs typeface="Impact"/>
              </a:rPr>
              <a:t> </a:t>
            </a:r>
            <a:r>
              <a:rPr sz="1100" spc="10" dirty="0">
                <a:solidFill>
                  <a:srgbClr val="453738"/>
                </a:solidFill>
                <a:latin typeface="Impact"/>
                <a:cs typeface="Impact"/>
              </a:rPr>
              <a:t>levier</a:t>
            </a:r>
            <a:endParaRPr sz="11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10" name="object 43">
            <a:extLst>
              <a:ext uri="{FF2B5EF4-FFF2-40B4-BE49-F238E27FC236}">
                <a16:creationId xmlns:a16="http://schemas.microsoft.com/office/drawing/2014/main" id="{AE185630-69F7-4CEE-80C8-0244188D4583}"/>
              </a:ext>
            </a:extLst>
          </p:cNvPr>
          <p:cNvSpPr txBox="1"/>
          <p:nvPr/>
        </p:nvSpPr>
        <p:spPr>
          <a:xfrm>
            <a:off x="4259732" y="4525001"/>
            <a:ext cx="652124" cy="340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FR" spc="-80" dirty="0">
                <a:solidFill>
                  <a:schemeClr val="tx2"/>
                </a:solidFill>
                <a:latin typeface="Impact"/>
                <a:cs typeface="Impact"/>
              </a:rPr>
              <a:t>5</a:t>
            </a:r>
            <a:r>
              <a:rPr spc="-80" dirty="0">
                <a:solidFill>
                  <a:schemeClr val="tx2"/>
                </a:solidFill>
                <a:latin typeface="Impact"/>
                <a:cs typeface="Impact"/>
              </a:rPr>
              <a:t> </a:t>
            </a:r>
            <a:r>
              <a:rPr dirty="0">
                <a:solidFill>
                  <a:schemeClr val="tx2"/>
                </a:solidFill>
                <a:latin typeface="Impact"/>
                <a:cs typeface="Impact"/>
              </a:rPr>
              <a:t>M€</a:t>
            </a:r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A9A7280E-2CD5-4FAF-84C5-073B7E2880F6}"/>
              </a:ext>
            </a:extLst>
          </p:cNvPr>
          <p:cNvSpPr/>
          <p:nvPr/>
        </p:nvSpPr>
        <p:spPr>
          <a:xfrm>
            <a:off x="1767683" y="6459333"/>
            <a:ext cx="1136408" cy="257262"/>
          </a:xfrm>
          <a:custGeom>
            <a:avLst/>
            <a:gdLst/>
            <a:ahLst/>
            <a:cxnLst/>
            <a:rect l="l" t="t" r="r" b="b"/>
            <a:pathLst>
              <a:path w="1136408" h="334835">
                <a:moveTo>
                  <a:pt x="0" y="334835"/>
                </a:moveTo>
                <a:lnTo>
                  <a:pt x="1136408" y="334835"/>
                </a:lnTo>
                <a:lnTo>
                  <a:pt x="1136408" y="0"/>
                </a:lnTo>
                <a:lnTo>
                  <a:pt x="0" y="0"/>
                </a:lnTo>
                <a:lnTo>
                  <a:pt x="0" y="334835"/>
                </a:lnTo>
                <a:close/>
              </a:path>
            </a:pathLst>
          </a:custGeom>
          <a:solidFill>
            <a:srgbClr val="D8377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44">
            <a:extLst>
              <a:ext uri="{FF2B5EF4-FFF2-40B4-BE49-F238E27FC236}">
                <a16:creationId xmlns:a16="http://schemas.microsoft.com/office/drawing/2014/main" id="{8842B635-E406-4DB8-A595-DDCDB2685069}"/>
              </a:ext>
            </a:extLst>
          </p:cNvPr>
          <p:cNvSpPr txBox="1"/>
          <p:nvPr/>
        </p:nvSpPr>
        <p:spPr>
          <a:xfrm>
            <a:off x="1905040" y="6459333"/>
            <a:ext cx="963294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fr-FR" sz="900" dirty="0">
                <a:solidFill>
                  <a:srgbClr val="FFFFFF"/>
                </a:solidFill>
                <a:latin typeface="Impact"/>
                <a:cs typeface="Impact"/>
              </a:rPr>
              <a:t>DOTATION</a:t>
            </a:r>
          </a:p>
          <a:p>
            <a:pPr algn="ctr"/>
            <a:r>
              <a:rPr lang="fr-FR" sz="900" dirty="0">
                <a:solidFill>
                  <a:srgbClr val="FFFFFF"/>
                </a:solidFill>
                <a:latin typeface="Impact"/>
                <a:cs typeface="Impact"/>
              </a:rPr>
              <a:t>RÉGIONALE</a:t>
            </a:r>
            <a:endParaRPr sz="900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4E57A9A-E975-479D-8BB6-EAB257A63D40}"/>
              </a:ext>
            </a:extLst>
          </p:cNvPr>
          <p:cNvSpPr/>
          <p:nvPr/>
        </p:nvSpPr>
        <p:spPr>
          <a:xfrm>
            <a:off x="-554275" y="-661552"/>
            <a:ext cx="3256405" cy="32564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Dispositif Coronavirus Prêts Rebond</a:t>
            </a:r>
          </a:p>
          <a:p>
            <a:pPr algn="ctr"/>
            <a:endParaRPr lang="fr-FR" b="1" dirty="0">
              <a:solidFill>
                <a:srgbClr val="72625E"/>
              </a:solidFill>
            </a:endParaRPr>
          </a:p>
        </p:txBody>
      </p:sp>
      <p:sp>
        <p:nvSpPr>
          <p:cNvPr id="14" name="object 45">
            <a:extLst>
              <a:ext uri="{FF2B5EF4-FFF2-40B4-BE49-F238E27FC236}">
                <a16:creationId xmlns:a16="http://schemas.microsoft.com/office/drawing/2014/main" id="{DE2FA8D0-D6F7-4D4C-A76C-9DC7111FE364}"/>
              </a:ext>
            </a:extLst>
          </p:cNvPr>
          <p:cNvSpPr txBox="1"/>
          <p:nvPr/>
        </p:nvSpPr>
        <p:spPr>
          <a:xfrm>
            <a:off x="4168271" y="5764154"/>
            <a:ext cx="78168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fr-FR" sz="1000" dirty="0">
                <a:solidFill>
                  <a:srgbClr val="453738"/>
                </a:solidFill>
                <a:latin typeface="Impact"/>
                <a:cs typeface="Impact"/>
              </a:rPr>
              <a:t>FINANCEMENTS</a:t>
            </a:r>
          </a:p>
          <a:p>
            <a:pPr marL="12700" algn="ctr"/>
            <a:r>
              <a:rPr lang="fr-FR" sz="1000" dirty="0">
                <a:solidFill>
                  <a:srgbClr val="453738"/>
                </a:solidFill>
                <a:latin typeface="Impact"/>
                <a:cs typeface="Impact"/>
              </a:rPr>
              <a:t>MINIMUM</a:t>
            </a:r>
          </a:p>
          <a:p>
            <a:pPr marL="12700" algn="ctr"/>
            <a:r>
              <a:rPr lang="fr-FR" sz="1000" dirty="0">
                <a:solidFill>
                  <a:srgbClr val="453738"/>
                </a:solidFill>
                <a:latin typeface="Impact"/>
                <a:cs typeface="Impact"/>
              </a:rPr>
              <a:t>MOBILISÉS</a:t>
            </a:r>
            <a:endParaRPr sz="1000" dirty="0">
              <a:solidFill>
                <a:srgbClr val="453738"/>
              </a:solidFill>
              <a:latin typeface="Impact"/>
              <a:cs typeface="Impact"/>
            </a:endParaRPr>
          </a:p>
        </p:txBody>
      </p:sp>
      <p:sp>
        <p:nvSpPr>
          <p:cNvPr id="15" name="object 69">
            <a:extLst>
              <a:ext uri="{FF2B5EF4-FFF2-40B4-BE49-F238E27FC236}">
                <a16:creationId xmlns:a16="http://schemas.microsoft.com/office/drawing/2014/main" id="{D1263F05-EC2C-44E0-B983-037A46EF5ABE}"/>
              </a:ext>
            </a:extLst>
          </p:cNvPr>
          <p:cNvSpPr/>
          <p:nvPr/>
        </p:nvSpPr>
        <p:spPr>
          <a:xfrm>
            <a:off x="4251781" y="5376073"/>
            <a:ext cx="326390" cy="290144"/>
          </a:xfrm>
          <a:custGeom>
            <a:avLst/>
            <a:gdLst/>
            <a:ahLst/>
            <a:cxnLst/>
            <a:rect l="l" t="t" r="r" b="b"/>
            <a:pathLst>
              <a:path w="326390" h="290144">
                <a:moveTo>
                  <a:pt x="164782" y="0"/>
                </a:moveTo>
                <a:lnTo>
                  <a:pt x="0" y="42672"/>
                </a:lnTo>
                <a:lnTo>
                  <a:pt x="0" y="290144"/>
                </a:lnTo>
                <a:lnTo>
                  <a:pt x="138163" y="290144"/>
                </a:lnTo>
                <a:lnTo>
                  <a:pt x="138163" y="239890"/>
                </a:lnTo>
                <a:lnTo>
                  <a:pt x="47167" y="239890"/>
                </a:lnTo>
                <a:lnTo>
                  <a:pt x="47167" y="199123"/>
                </a:lnTo>
                <a:lnTo>
                  <a:pt x="326390" y="199123"/>
                </a:lnTo>
                <a:lnTo>
                  <a:pt x="326390" y="176834"/>
                </a:lnTo>
                <a:lnTo>
                  <a:pt x="47167" y="176834"/>
                </a:lnTo>
                <a:lnTo>
                  <a:pt x="47167" y="136067"/>
                </a:lnTo>
                <a:lnTo>
                  <a:pt x="326390" y="136067"/>
                </a:lnTo>
                <a:lnTo>
                  <a:pt x="326390" y="111645"/>
                </a:lnTo>
                <a:lnTo>
                  <a:pt x="47167" y="111645"/>
                </a:lnTo>
                <a:lnTo>
                  <a:pt x="47167" y="70878"/>
                </a:lnTo>
                <a:lnTo>
                  <a:pt x="326390" y="70878"/>
                </a:lnTo>
                <a:lnTo>
                  <a:pt x="326390" y="42672"/>
                </a:lnTo>
                <a:lnTo>
                  <a:pt x="164782" y="0"/>
                </a:lnTo>
                <a:close/>
              </a:path>
              <a:path w="326390" h="290144">
                <a:moveTo>
                  <a:pt x="229146" y="199123"/>
                </a:moveTo>
                <a:lnTo>
                  <a:pt x="191592" y="199123"/>
                </a:lnTo>
                <a:lnTo>
                  <a:pt x="191592" y="290144"/>
                </a:lnTo>
                <a:lnTo>
                  <a:pt x="326390" y="290144"/>
                </a:lnTo>
                <a:lnTo>
                  <a:pt x="326390" y="239890"/>
                </a:lnTo>
                <a:lnTo>
                  <a:pt x="229146" y="239890"/>
                </a:lnTo>
                <a:lnTo>
                  <a:pt x="229146" y="199123"/>
                </a:lnTo>
                <a:close/>
              </a:path>
              <a:path w="326390" h="290144">
                <a:moveTo>
                  <a:pt x="138163" y="199123"/>
                </a:moveTo>
                <a:lnTo>
                  <a:pt x="100609" y="199123"/>
                </a:lnTo>
                <a:lnTo>
                  <a:pt x="100609" y="239890"/>
                </a:lnTo>
                <a:lnTo>
                  <a:pt x="138163" y="239890"/>
                </a:lnTo>
                <a:lnTo>
                  <a:pt x="138163" y="199123"/>
                </a:lnTo>
                <a:close/>
              </a:path>
              <a:path w="326390" h="290144">
                <a:moveTo>
                  <a:pt x="326390" y="199123"/>
                </a:moveTo>
                <a:lnTo>
                  <a:pt x="282587" y="199123"/>
                </a:lnTo>
                <a:lnTo>
                  <a:pt x="282587" y="239890"/>
                </a:lnTo>
                <a:lnTo>
                  <a:pt x="326390" y="239890"/>
                </a:lnTo>
                <a:lnTo>
                  <a:pt x="326390" y="199123"/>
                </a:lnTo>
                <a:close/>
              </a:path>
              <a:path w="326390" h="290144">
                <a:moveTo>
                  <a:pt x="138150" y="136067"/>
                </a:moveTo>
                <a:lnTo>
                  <a:pt x="100609" y="136067"/>
                </a:lnTo>
                <a:lnTo>
                  <a:pt x="100609" y="176834"/>
                </a:lnTo>
                <a:lnTo>
                  <a:pt x="138150" y="176834"/>
                </a:lnTo>
                <a:lnTo>
                  <a:pt x="138150" y="136067"/>
                </a:lnTo>
                <a:close/>
              </a:path>
              <a:path w="326390" h="290144">
                <a:moveTo>
                  <a:pt x="229146" y="136067"/>
                </a:moveTo>
                <a:lnTo>
                  <a:pt x="191592" y="136067"/>
                </a:lnTo>
                <a:lnTo>
                  <a:pt x="191592" y="176834"/>
                </a:lnTo>
                <a:lnTo>
                  <a:pt x="229146" y="176834"/>
                </a:lnTo>
                <a:lnTo>
                  <a:pt x="229146" y="136067"/>
                </a:lnTo>
                <a:close/>
              </a:path>
              <a:path w="326390" h="290144">
                <a:moveTo>
                  <a:pt x="326390" y="136067"/>
                </a:moveTo>
                <a:lnTo>
                  <a:pt x="282587" y="136067"/>
                </a:lnTo>
                <a:lnTo>
                  <a:pt x="282587" y="176834"/>
                </a:lnTo>
                <a:lnTo>
                  <a:pt x="326390" y="176834"/>
                </a:lnTo>
                <a:lnTo>
                  <a:pt x="326390" y="136067"/>
                </a:lnTo>
                <a:close/>
              </a:path>
              <a:path w="326390" h="290144">
                <a:moveTo>
                  <a:pt x="138150" y="70878"/>
                </a:moveTo>
                <a:lnTo>
                  <a:pt x="100609" y="70878"/>
                </a:lnTo>
                <a:lnTo>
                  <a:pt x="100609" y="111645"/>
                </a:lnTo>
                <a:lnTo>
                  <a:pt x="138150" y="111645"/>
                </a:lnTo>
                <a:lnTo>
                  <a:pt x="138150" y="70878"/>
                </a:lnTo>
                <a:close/>
              </a:path>
              <a:path w="326390" h="290144">
                <a:moveTo>
                  <a:pt x="229146" y="70878"/>
                </a:moveTo>
                <a:lnTo>
                  <a:pt x="191592" y="70878"/>
                </a:lnTo>
                <a:lnTo>
                  <a:pt x="191592" y="111645"/>
                </a:lnTo>
                <a:lnTo>
                  <a:pt x="229146" y="111645"/>
                </a:lnTo>
                <a:lnTo>
                  <a:pt x="229146" y="70878"/>
                </a:lnTo>
                <a:close/>
              </a:path>
              <a:path w="326390" h="290144">
                <a:moveTo>
                  <a:pt x="326390" y="70878"/>
                </a:moveTo>
                <a:lnTo>
                  <a:pt x="282587" y="70878"/>
                </a:lnTo>
                <a:lnTo>
                  <a:pt x="282587" y="111645"/>
                </a:lnTo>
                <a:lnTo>
                  <a:pt x="326390" y="111645"/>
                </a:lnTo>
                <a:lnTo>
                  <a:pt x="326390" y="70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object 70">
            <a:extLst>
              <a:ext uri="{FF2B5EF4-FFF2-40B4-BE49-F238E27FC236}">
                <a16:creationId xmlns:a16="http://schemas.microsoft.com/office/drawing/2014/main" id="{7480080F-51A2-4A3B-9146-2CCCBB78129E}"/>
              </a:ext>
            </a:extLst>
          </p:cNvPr>
          <p:cNvSpPr/>
          <p:nvPr/>
        </p:nvSpPr>
        <p:spPr>
          <a:xfrm>
            <a:off x="4590694" y="5505031"/>
            <a:ext cx="280174" cy="161188"/>
          </a:xfrm>
          <a:custGeom>
            <a:avLst/>
            <a:gdLst/>
            <a:ahLst/>
            <a:cxnLst/>
            <a:rect l="l" t="t" r="r" b="b"/>
            <a:pathLst>
              <a:path w="280174" h="161188">
                <a:moveTo>
                  <a:pt x="280174" y="0"/>
                </a:moveTo>
                <a:lnTo>
                  <a:pt x="0" y="0"/>
                </a:lnTo>
                <a:lnTo>
                  <a:pt x="0" y="161188"/>
                </a:lnTo>
                <a:lnTo>
                  <a:pt x="280174" y="161188"/>
                </a:lnTo>
                <a:lnTo>
                  <a:pt x="280174" y="128473"/>
                </a:lnTo>
                <a:lnTo>
                  <a:pt x="33693" y="128473"/>
                </a:lnTo>
                <a:lnTo>
                  <a:pt x="33693" y="93395"/>
                </a:lnTo>
                <a:lnTo>
                  <a:pt x="280174" y="93395"/>
                </a:lnTo>
                <a:lnTo>
                  <a:pt x="280174" y="70154"/>
                </a:lnTo>
                <a:lnTo>
                  <a:pt x="33693" y="70154"/>
                </a:lnTo>
                <a:lnTo>
                  <a:pt x="33693" y="35077"/>
                </a:lnTo>
                <a:lnTo>
                  <a:pt x="280174" y="35077"/>
                </a:lnTo>
                <a:lnTo>
                  <a:pt x="280174" y="0"/>
                </a:lnTo>
                <a:close/>
              </a:path>
              <a:path w="280174" h="161188">
                <a:moveTo>
                  <a:pt x="80873" y="93395"/>
                </a:moveTo>
                <a:lnTo>
                  <a:pt x="58724" y="93395"/>
                </a:lnTo>
                <a:lnTo>
                  <a:pt x="58724" y="128473"/>
                </a:lnTo>
                <a:lnTo>
                  <a:pt x="80873" y="128473"/>
                </a:lnTo>
                <a:lnTo>
                  <a:pt x="80873" y="93395"/>
                </a:lnTo>
                <a:close/>
              </a:path>
              <a:path w="280174" h="161188">
                <a:moveTo>
                  <a:pt x="128054" y="93395"/>
                </a:moveTo>
                <a:lnTo>
                  <a:pt x="105905" y="93395"/>
                </a:lnTo>
                <a:lnTo>
                  <a:pt x="105905" y="128473"/>
                </a:lnTo>
                <a:lnTo>
                  <a:pt x="128054" y="128473"/>
                </a:lnTo>
                <a:lnTo>
                  <a:pt x="128054" y="93395"/>
                </a:lnTo>
                <a:close/>
              </a:path>
              <a:path w="280174" h="161188">
                <a:moveTo>
                  <a:pt x="175221" y="93395"/>
                </a:moveTo>
                <a:lnTo>
                  <a:pt x="153085" y="93395"/>
                </a:lnTo>
                <a:lnTo>
                  <a:pt x="153085" y="128473"/>
                </a:lnTo>
                <a:lnTo>
                  <a:pt x="175221" y="128473"/>
                </a:lnTo>
                <a:lnTo>
                  <a:pt x="175221" y="93395"/>
                </a:lnTo>
                <a:close/>
              </a:path>
              <a:path w="280174" h="161188">
                <a:moveTo>
                  <a:pt x="222402" y="93395"/>
                </a:moveTo>
                <a:lnTo>
                  <a:pt x="200253" y="93395"/>
                </a:lnTo>
                <a:lnTo>
                  <a:pt x="200253" y="128473"/>
                </a:lnTo>
                <a:lnTo>
                  <a:pt x="222402" y="128473"/>
                </a:lnTo>
                <a:lnTo>
                  <a:pt x="222402" y="93395"/>
                </a:lnTo>
                <a:close/>
              </a:path>
              <a:path w="280174" h="161188">
                <a:moveTo>
                  <a:pt x="280174" y="93395"/>
                </a:moveTo>
                <a:lnTo>
                  <a:pt x="247434" y="93395"/>
                </a:lnTo>
                <a:lnTo>
                  <a:pt x="247434" y="128473"/>
                </a:lnTo>
                <a:lnTo>
                  <a:pt x="280174" y="128473"/>
                </a:lnTo>
                <a:lnTo>
                  <a:pt x="280174" y="93395"/>
                </a:lnTo>
                <a:close/>
              </a:path>
              <a:path w="280174" h="161188">
                <a:moveTo>
                  <a:pt x="80873" y="35077"/>
                </a:moveTo>
                <a:lnTo>
                  <a:pt x="58724" y="35077"/>
                </a:lnTo>
                <a:lnTo>
                  <a:pt x="58724" y="70154"/>
                </a:lnTo>
                <a:lnTo>
                  <a:pt x="80873" y="70154"/>
                </a:lnTo>
                <a:lnTo>
                  <a:pt x="80873" y="35077"/>
                </a:lnTo>
                <a:close/>
              </a:path>
              <a:path w="280174" h="161188">
                <a:moveTo>
                  <a:pt x="128054" y="35077"/>
                </a:moveTo>
                <a:lnTo>
                  <a:pt x="105905" y="35077"/>
                </a:lnTo>
                <a:lnTo>
                  <a:pt x="105905" y="70154"/>
                </a:lnTo>
                <a:lnTo>
                  <a:pt x="128054" y="70154"/>
                </a:lnTo>
                <a:lnTo>
                  <a:pt x="128054" y="35077"/>
                </a:lnTo>
                <a:close/>
              </a:path>
              <a:path w="280174" h="161188">
                <a:moveTo>
                  <a:pt x="175221" y="35077"/>
                </a:moveTo>
                <a:lnTo>
                  <a:pt x="153085" y="35077"/>
                </a:lnTo>
                <a:lnTo>
                  <a:pt x="153085" y="70154"/>
                </a:lnTo>
                <a:lnTo>
                  <a:pt x="175221" y="70154"/>
                </a:lnTo>
                <a:lnTo>
                  <a:pt x="175221" y="35077"/>
                </a:lnTo>
                <a:close/>
              </a:path>
              <a:path w="280174" h="161188">
                <a:moveTo>
                  <a:pt x="222402" y="35077"/>
                </a:moveTo>
                <a:lnTo>
                  <a:pt x="200253" y="35077"/>
                </a:lnTo>
                <a:lnTo>
                  <a:pt x="200253" y="70154"/>
                </a:lnTo>
                <a:lnTo>
                  <a:pt x="222402" y="70154"/>
                </a:lnTo>
                <a:lnTo>
                  <a:pt x="222402" y="35077"/>
                </a:lnTo>
                <a:close/>
              </a:path>
              <a:path w="280174" h="161188">
                <a:moveTo>
                  <a:pt x="280174" y="35077"/>
                </a:moveTo>
                <a:lnTo>
                  <a:pt x="247434" y="35077"/>
                </a:lnTo>
                <a:lnTo>
                  <a:pt x="247434" y="70154"/>
                </a:lnTo>
                <a:lnTo>
                  <a:pt x="280174" y="70154"/>
                </a:lnTo>
                <a:lnTo>
                  <a:pt x="280174" y="35077"/>
                </a:lnTo>
                <a:close/>
              </a:path>
            </a:pathLst>
          </a:custGeom>
          <a:solidFill>
            <a:srgbClr val="45373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F2930-D2C0-4D74-8F65-0338E5DD2D0E}"/>
              </a:ext>
            </a:extLst>
          </p:cNvPr>
          <p:cNvSpPr/>
          <p:nvPr/>
        </p:nvSpPr>
        <p:spPr>
          <a:xfrm>
            <a:off x="6812674" y="892946"/>
            <a:ext cx="5162732" cy="3632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Besoin de dotation </a:t>
            </a:r>
            <a:r>
              <a:rPr lang="fr-FR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Minimum de dotation : 1M€ permet de financer une trentaine d’entreprise (prêt moyen à 100K€)</a:t>
            </a:r>
          </a:p>
          <a:p>
            <a:pPr algn="ctr"/>
            <a:r>
              <a:rPr lang="fr-FR" i="1" dirty="0">
                <a:solidFill>
                  <a:srgbClr val="FF0000"/>
                </a:solidFill>
              </a:rPr>
              <a:t>A définir par Région en fonction du choix de chaque exécutif 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IMPORTANT</a:t>
            </a:r>
            <a:r>
              <a:rPr lang="fr-FR" dirty="0">
                <a:solidFill>
                  <a:schemeClr val="tx1"/>
                </a:solidFill>
              </a:rPr>
              <a:t> : délégation de décision avec </a:t>
            </a:r>
            <a:r>
              <a:rPr lang="fr-FR" dirty="0" err="1">
                <a:solidFill>
                  <a:schemeClr val="tx1"/>
                </a:solidFill>
              </a:rPr>
              <a:t>reporting</a:t>
            </a:r>
            <a:r>
              <a:rPr lang="fr-FR" dirty="0">
                <a:solidFill>
                  <a:schemeClr val="tx1"/>
                </a:solidFill>
              </a:rPr>
              <a:t> pour plus d’efficacité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Un simple courrier d’engagement de la Région </a:t>
            </a:r>
            <a:r>
              <a:rPr lang="fr-FR" dirty="0">
                <a:solidFill>
                  <a:schemeClr val="tx1"/>
                </a:solidFill>
              </a:rPr>
              <a:t>permet l’ouverture rapide. Conventionnement et passage en CP par la suite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FC2DA25-8028-4AE2-843D-94B84B59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915" y="656660"/>
            <a:ext cx="523602" cy="4725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13FCD2-0FAB-4056-A471-D6DCC0C2B017}"/>
              </a:ext>
            </a:extLst>
          </p:cNvPr>
          <p:cNvSpPr/>
          <p:nvPr/>
        </p:nvSpPr>
        <p:spPr>
          <a:xfrm>
            <a:off x="2286941" y="431281"/>
            <a:ext cx="617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/>
            <a:r>
              <a:rPr lang="fr-FR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Impact"/>
              </a:rPr>
              <a:t>Condition de mise en place simple et rapide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3162658-A914-4E9C-A8EA-94A405E31E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0116" y="4578869"/>
          <a:ext cx="4927600" cy="1847850"/>
        </p:xfrm>
        <a:graphic>
          <a:graphicData uri="http://schemas.openxmlformats.org/drawingml/2006/table">
            <a:tbl>
              <a:tblPr firstRow="1" firstCol="1" bandRow="1"/>
              <a:tblGrid>
                <a:gridCol w="957160">
                  <a:extLst>
                    <a:ext uri="{9D8B030D-6E8A-4147-A177-3AD203B41FA5}">
                      <a16:colId xmlns:a16="http://schemas.microsoft.com/office/drawing/2014/main" val="3866131612"/>
                    </a:ext>
                  </a:extLst>
                </a:gridCol>
                <a:gridCol w="709007">
                  <a:extLst>
                    <a:ext uri="{9D8B030D-6E8A-4147-A177-3AD203B41FA5}">
                      <a16:colId xmlns:a16="http://schemas.microsoft.com/office/drawing/2014/main" val="1440808682"/>
                    </a:ext>
                  </a:extLst>
                </a:gridCol>
                <a:gridCol w="1158045">
                  <a:extLst>
                    <a:ext uri="{9D8B030D-6E8A-4147-A177-3AD203B41FA5}">
                      <a16:colId xmlns:a16="http://schemas.microsoft.com/office/drawing/2014/main" val="3876061362"/>
                    </a:ext>
                  </a:extLst>
                </a:gridCol>
                <a:gridCol w="1051694">
                  <a:extLst>
                    <a:ext uri="{9D8B030D-6E8A-4147-A177-3AD203B41FA5}">
                      <a16:colId xmlns:a16="http://schemas.microsoft.com/office/drawing/2014/main" val="2944640081"/>
                    </a:ext>
                  </a:extLst>
                </a:gridCol>
                <a:gridCol w="1051694">
                  <a:extLst>
                    <a:ext uri="{9D8B030D-6E8A-4147-A177-3AD203B41FA5}">
                      <a16:colId xmlns:a16="http://schemas.microsoft.com/office/drawing/2014/main" val="1979883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911109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Montant dotation Région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Coeff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Capacité d'engagements globale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Montant moyen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Nbre de prêts potentiels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80859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1 000 000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2 500 000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713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100 000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734019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5 000 000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12 500 000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1 250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98275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100 000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53276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8 000 000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20 000 000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2 000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412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100 000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227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5804AF0-8F84-461F-8433-8678DE7D25CA}"/>
              </a:ext>
            </a:extLst>
          </p:cNvPr>
          <p:cNvSpPr/>
          <p:nvPr/>
        </p:nvSpPr>
        <p:spPr>
          <a:xfrm>
            <a:off x="240435" y="4551671"/>
            <a:ext cx="2747916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* En cours de validation définitive</a:t>
            </a:r>
          </a:p>
        </p:txBody>
      </p:sp>
    </p:spTree>
    <p:extLst>
      <p:ext uri="{BB962C8B-B14F-4D97-AF65-F5344CB8AC3E}">
        <p14:creationId xmlns:p14="http://schemas.microsoft.com/office/powerpoint/2010/main" val="125068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1478501B-89C2-4094-9D4B-D9A515E3BDEB}"/>
              </a:ext>
            </a:extLst>
          </p:cNvPr>
          <p:cNvSpPr/>
          <p:nvPr/>
        </p:nvSpPr>
        <p:spPr>
          <a:xfrm>
            <a:off x="-554275" y="-594685"/>
            <a:ext cx="3256405" cy="32564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Dispositif Coronavirus </a:t>
            </a:r>
          </a:p>
          <a:p>
            <a:pPr algn="ctr"/>
            <a:r>
              <a:rPr lang="fr-FR" sz="2400" dirty="0">
                <a:solidFill>
                  <a:srgbClr val="C00000"/>
                </a:solidFill>
                <a:latin typeface="+mj-lt"/>
              </a:rPr>
              <a:t>INFORMATION SOUTIEN</a:t>
            </a:r>
          </a:p>
          <a:p>
            <a:pPr algn="ctr"/>
            <a:endParaRPr lang="fr-FR" b="1" dirty="0">
              <a:solidFill>
                <a:srgbClr val="72625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EABB37-2C31-4315-81B7-369DB7A0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5431334"/>
            <a:ext cx="7908459" cy="1054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2DB234-D2DB-4EC8-9601-59ACD89FB6BF}"/>
              </a:ext>
            </a:extLst>
          </p:cNvPr>
          <p:cNvSpPr/>
          <p:nvPr/>
        </p:nvSpPr>
        <p:spPr>
          <a:xfrm>
            <a:off x="2702130" y="165632"/>
            <a:ext cx="915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fr-FR" sz="2400" dirty="0">
                <a:solidFill>
                  <a:srgbClr val="72625E"/>
                </a:solidFill>
                <a:latin typeface="+mj-lt"/>
              </a:rPr>
              <a:t>Afin de répondre aux besoin des entreprises sur l’ensemble du territoire Bpifrance a mis en place un numéro vert et d’une communication du l’offre (WEB / RS….]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AF06E5-F299-47FF-A096-8D093BC9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226" y="2174595"/>
            <a:ext cx="3105270" cy="431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0D6D9F-597C-4879-87D4-0CD3CAB0AE52}"/>
              </a:ext>
            </a:extLst>
          </p:cNvPr>
          <p:cNvSpPr/>
          <p:nvPr/>
        </p:nvSpPr>
        <p:spPr>
          <a:xfrm>
            <a:off x="2237585" y="2096151"/>
            <a:ext cx="6113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2625E"/>
                </a:solidFill>
              </a:rPr>
              <a:t>A ce stade et dans l’urgence communication nationale massive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2625E"/>
                </a:solidFill>
              </a:rPr>
              <a:t>Si les Régions le souhaite possibilité de déclinaison sur leur propres outils avec leur logo / leur charte.</a:t>
            </a: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72625E"/>
              </a:solidFill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2625E"/>
                </a:solidFill>
              </a:rPr>
              <a:t>Fonction de chaque offre en région</a:t>
            </a:r>
          </a:p>
          <a:p>
            <a:pPr lvl="1" algn="just">
              <a:spcAft>
                <a:spcPts val="0"/>
              </a:spcAft>
            </a:pPr>
            <a:endParaRPr lang="fr-FR" sz="2000" dirty="0">
              <a:solidFill>
                <a:srgbClr val="726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63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pifrance_masquePPT[1]">
  <a:themeElements>
    <a:clrScheme name="Personnalisée 18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 PPT Arial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623</Words>
  <Application>Microsoft Office PowerPoint</Application>
  <PresentationFormat>Grand écran</PresentationFormat>
  <Paragraphs>102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Lucida Grande</vt:lpstr>
      <vt:lpstr>Times New Roman</vt:lpstr>
      <vt:lpstr>Wingdings</vt:lpstr>
      <vt:lpstr>Thème Office</vt:lpstr>
      <vt:lpstr>bpifrance_masquePPT[1]</vt:lpstr>
      <vt:lpstr>Présentation PowerPoint</vt:lpstr>
      <vt:lpstr>Présentation PowerPoint</vt:lpstr>
      <vt:lpstr> </vt:lpstr>
      <vt:lpstr>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VASSEUR</dc:creator>
  <cp:lastModifiedBy>Marie ADELINE-PEIX</cp:lastModifiedBy>
  <cp:revision>129</cp:revision>
  <cp:lastPrinted>2020-03-11T09:06:47Z</cp:lastPrinted>
  <dcterms:created xsi:type="dcterms:W3CDTF">2018-01-15T15:20:01Z</dcterms:created>
  <dcterms:modified xsi:type="dcterms:W3CDTF">2020-03-15T21:00:15Z</dcterms:modified>
</cp:coreProperties>
</file>